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3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6.xml" ContentType="application/vnd.openxmlformats-officedocument.presentationml.notesSlide+xml"/>
  <Override PartName="/ppt/tags/tag17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0.xml" ContentType="application/vnd.openxmlformats-officedocument.presentationml.tags+xml"/>
  <Override PartName="/ppt/notesSlides/notesSlide11.xml" ContentType="application/vnd.openxmlformats-officedocument.presentationml.notesSlide+xml"/>
  <Override PartName="/ppt/tags/tag21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304" r:id="rId3"/>
    <p:sldId id="320" r:id="rId4"/>
    <p:sldId id="371" r:id="rId5"/>
    <p:sldId id="373" r:id="rId6"/>
    <p:sldId id="370" r:id="rId7"/>
    <p:sldId id="372" r:id="rId8"/>
    <p:sldId id="368" r:id="rId9"/>
    <p:sldId id="345" r:id="rId10"/>
    <p:sldId id="374" r:id="rId11"/>
    <p:sldId id="375" r:id="rId12"/>
    <p:sldId id="313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pos="279" userDrawn="1">
          <p15:clr>
            <a:srgbClr val="A4A3A4"/>
          </p15:clr>
        </p15:guide>
        <p15:guide id="4" pos="7378" userDrawn="1">
          <p15:clr>
            <a:srgbClr val="A4A3A4"/>
          </p15:clr>
        </p15:guide>
        <p15:guide id="5" orient="horz" pos="572" userDrawn="1">
          <p15:clr>
            <a:srgbClr val="A4A3A4"/>
          </p15:clr>
        </p15:guide>
        <p15:guide id="6" orient="horz" pos="618" userDrawn="1">
          <p15:clr>
            <a:srgbClr val="A4A3A4"/>
          </p15:clr>
        </p15:guide>
        <p15:guide id="7" orient="horz" pos="4056" userDrawn="1">
          <p15:clr>
            <a:srgbClr val="A4A3A4"/>
          </p15:clr>
        </p15:guide>
        <p15:guide id="8" orient="horz" pos="3992" userDrawn="1">
          <p15:clr>
            <a:srgbClr val="A4A3A4"/>
          </p15:clr>
        </p15:guide>
        <p15:guide id="9" orient="horz" pos="3339" userDrawn="1">
          <p15:clr>
            <a:srgbClr val="A4A3A4"/>
          </p15:clr>
        </p15:guide>
        <p15:guide id="10" pos="52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B8F"/>
    <a:srgbClr val="FAF9C4"/>
    <a:srgbClr val="FDFCFA"/>
    <a:srgbClr val="FFC000"/>
    <a:srgbClr val="CCD1E4"/>
    <a:srgbClr val="FEECE9"/>
    <a:srgbClr val="FEFCFA"/>
    <a:srgbClr val="FE7F6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005" autoAdjust="0"/>
  </p:normalViewPr>
  <p:slideViewPr>
    <p:cSldViewPr snapToGrid="0" showGuides="1">
      <p:cViewPr varScale="1">
        <p:scale>
          <a:sx n="98" d="100"/>
          <a:sy n="98" d="100"/>
        </p:scale>
        <p:origin x="120" y="108"/>
      </p:cViewPr>
      <p:guideLst>
        <p:guide orient="horz" pos="2296"/>
        <p:guide pos="3863"/>
        <p:guide pos="279"/>
        <p:guide pos="7378"/>
        <p:guide orient="horz" pos="572"/>
        <p:guide orient="horz" pos="618"/>
        <p:guide orient="horz" pos="4056"/>
        <p:guide orient="horz" pos="3992"/>
        <p:guide orient="horz" pos="3339"/>
        <p:guide pos="529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wmf"/><Relationship Id="rId7" Type="http://schemas.openxmlformats.org/officeDocument/2006/relationships/image" Target="../media/image13.emf"/><Relationship Id="rId2" Type="http://schemas.openxmlformats.org/officeDocument/2006/relationships/image" Target="../media/image8.wmf"/><Relationship Id="rId1" Type="http://schemas.openxmlformats.org/officeDocument/2006/relationships/image" Target="../media/image7.emf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media/image1.png>
</file>

<file path=ppt/media/image17.png>
</file>

<file path=ppt/media/image18.jpg>
</file>

<file path=ppt/media/image19.png>
</file>

<file path=ppt/media/image2.png>
</file>

<file path=ppt/media/image5.wmf>
</file>

<file path=ppt/media/image6.wmf>
</file>

<file path=ppt/media/image7.png>
</file>

<file path=ppt/media/image8.wmf>
</file>

<file path=ppt/media/image9.wm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B6F5A-1C90-49E3-B006-EB0C9DD899DA}" type="datetimeFigureOut">
              <a:rPr lang="zh-CN" altLang="en-US" smtClean="0"/>
              <a:t>2023/4/6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A82636-17AD-46C0-A806-1A7224D9A7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238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5344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147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279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5523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392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01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686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139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51909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308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668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A82636-17AD-46C0-A806-1A7224D9A73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277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6963DBC-52F0-4A99-941A-6A1E022B9F21}"/>
              </a:ext>
            </a:extLst>
          </p:cNvPr>
          <p:cNvSpPr/>
          <p:nvPr/>
        </p:nvSpPr>
        <p:spPr>
          <a:xfrm>
            <a:off x="0" y="6337300"/>
            <a:ext cx="12192000" cy="520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3D5394-5F8D-492B-9810-0078F1946908}"/>
              </a:ext>
            </a:extLst>
          </p:cNvPr>
          <p:cNvSpPr txBox="1"/>
          <p:nvPr userDrawn="1"/>
        </p:nvSpPr>
        <p:spPr>
          <a:xfrm>
            <a:off x="379279" y="6459150"/>
            <a:ext cx="855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120">
                <a:solidFill>
                  <a:schemeClr val="bg1">
                    <a:alpha val="60000"/>
                  </a:schemeClr>
                </a:solidFill>
                <a:latin typeface="+mn-ea"/>
              </a:rPr>
              <a:t>Leyutek</a:t>
            </a:r>
            <a:endParaRPr lang="zh-CN" altLang="en-US" sz="1200" spc="120">
              <a:solidFill>
                <a:schemeClr val="bg1">
                  <a:alpha val="60000"/>
                </a:schemeClr>
              </a:solidFill>
              <a:latin typeface="+mn-ea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FFCFC8C-F3FE-49E9-8D4B-6621397DE6E0}"/>
              </a:ext>
            </a:extLst>
          </p:cNvPr>
          <p:cNvGrpSpPr/>
          <p:nvPr/>
        </p:nvGrpSpPr>
        <p:grpSpPr>
          <a:xfrm>
            <a:off x="-1474229" y="-1350932"/>
            <a:ext cx="2502566" cy="2502570"/>
            <a:chOff x="-1251283" y="-1168764"/>
            <a:chExt cx="2502566" cy="2502570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1343C64-1C49-4FA6-A78C-70B60A2A477C}"/>
                </a:ext>
              </a:extLst>
            </p:cNvPr>
            <p:cNvSpPr/>
            <p:nvPr/>
          </p:nvSpPr>
          <p:spPr>
            <a:xfrm>
              <a:off x="-505529" y="-423009"/>
              <a:ext cx="1011060" cy="1011062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74A0836-E0E7-4463-BA66-9D4360945DA0}"/>
                </a:ext>
              </a:extLst>
            </p:cNvPr>
            <p:cNvSpPr/>
            <p:nvPr/>
          </p:nvSpPr>
          <p:spPr>
            <a:xfrm>
              <a:off x="-691966" y="-609448"/>
              <a:ext cx="1383936" cy="1383939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425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247DAB21-0126-40B2-9AAE-831F71583619}"/>
                </a:ext>
              </a:extLst>
            </p:cNvPr>
            <p:cNvSpPr/>
            <p:nvPr/>
          </p:nvSpPr>
          <p:spPr>
            <a:xfrm>
              <a:off x="-878405" y="-795886"/>
              <a:ext cx="1756814" cy="1756817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3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36307FD1-C6B8-4BE2-976A-91863E9EBB71}"/>
                </a:ext>
              </a:extLst>
            </p:cNvPr>
            <p:cNvSpPr/>
            <p:nvPr/>
          </p:nvSpPr>
          <p:spPr>
            <a:xfrm>
              <a:off x="-1064844" y="-982325"/>
              <a:ext cx="2129690" cy="2129693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275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2ADF5C0-D11E-48DB-875A-2FCC66DC22AC}"/>
                </a:ext>
              </a:extLst>
            </p:cNvPr>
            <p:cNvSpPr/>
            <p:nvPr/>
          </p:nvSpPr>
          <p:spPr>
            <a:xfrm>
              <a:off x="-1251283" y="-1168764"/>
              <a:ext cx="2502566" cy="2502570"/>
            </a:xfrm>
            <a:prstGeom prst="ellipse">
              <a:avLst/>
            </a:prstGeom>
            <a:noFill/>
            <a:ln w="3175" cap="flat" cmpd="sng" algn="ctr">
              <a:solidFill>
                <a:schemeClr val="accent1">
                  <a:alpha val="2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0FD2C978-7471-4A72-96E3-685B10FC6250}"/>
              </a:ext>
            </a:extLst>
          </p:cNvPr>
          <p:cNvSpPr/>
          <p:nvPr userDrawn="1"/>
        </p:nvSpPr>
        <p:spPr>
          <a:xfrm>
            <a:off x="0" y="6096000"/>
            <a:ext cx="12192000" cy="241300"/>
          </a:xfrm>
          <a:prstGeom prst="rect">
            <a:avLst/>
          </a:prstGeom>
          <a:solidFill>
            <a:srgbClr val="FAEA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220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DB8AC99A-568E-45B6-9DB0-75E736C4FD40}"/>
              </a:ext>
            </a:extLst>
          </p:cNvPr>
          <p:cNvSpPr/>
          <p:nvPr userDrawn="1"/>
        </p:nvSpPr>
        <p:spPr>
          <a:xfrm>
            <a:off x="-299280" y="521642"/>
            <a:ext cx="781880" cy="12808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76200" dist="508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5A607FCE-E8A1-4B38-A62F-AB994050E9C6}"/>
              </a:ext>
            </a:extLst>
          </p:cNvPr>
          <p:cNvSpPr/>
          <p:nvPr userDrawn="1"/>
        </p:nvSpPr>
        <p:spPr>
          <a:xfrm>
            <a:off x="-594293" y="774700"/>
            <a:ext cx="1076893" cy="36046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76200" dist="508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03A1752-8A7B-4110-961C-FF10BC1885B4}"/>
              </a:ext>
            </a:extLst>
          </p:cNvPr>
          <p:cNvSpPr/>
          <p:nvPr userDrawn="1"/>
        </p:nvSpPr>
        <p:spPr>
          <a:xfrm>
            <a:off x="0" y="6337300"/>
            <a:ext cx="12192000" cy="520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43F4091-0FCB-4F98-A6CD-3498D323DD97}"/>
              </a:ext>
            </a:extLst>
          </p:cNvPr>
          <p:cNvSpPr txBox="1"/>
          <p:nvPr/>
        </p:nvSpPr>
        <p:spPr>
          <a:xfrm>
            <a:off x="379279" y="6459150"/>
            <a:ext cx="855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120" err="1">
                <a:solidFill>
                  <a:schemeClr val="bg1">
                    <a:alpha val="60000"/>
                  </a:schemeClr>
                </a:solidFill>
                <a:latin typeface="+mn-ea"/>
              </a:rPr>
              <a:t>Leyutek</a:t>
            </a:r>
            <a:endParaRPr lang="zh-CN" altLang="en-US" sz="1200" spc="120">
              <a:solidFill>
                <a:schemeClr val="bg1">
                  <a:alpha val="60000"/>
                </a:schemeClr>
              </a:solidFill>
              <a:latin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0177331-F4A1-48BE-A9EA-C706B51AB294}"/>
              </a:ext>
            </a:extLst>
          </p:cNvPr>
          <p:cNvSpPr/>
          <p:nvPr userDrawn="1"/>
        </p:nvSpPr>
        <p:spPr>
          <a:xfrm>
            <a:off x="0" y="6096000"/>
            <a:ext cx="12192000" cy="241300"/>
          </a:xfrm>
          <a:prstGeom prst="rect">
            <a:avLst/>
          </a:prstGeom>
          <a:solidFill>
            <a:srgbClr val="FAEA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10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474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04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04" userDrawn="1">
          <p15:clr>
            <a:srgbClr val="F26B43"/>
          </p15:clr>
        </p15:guide>
        <p15:guide id="4" pos="7368" userDrawn="1">
          <p15:clr>
            <a:srgbClr val="F26B43"/>
          </p15:clr>
        </p15:guide>
        <p15:guide id="5" orient="horz" pos="560" userDrawn="1">
          <p15:clr>
            <a:srgbClr val="F26B43"/>
          </p15:clr>
        </p15:guide>
        <p15:guide id="6" orient="horz" pos="624" userDrawn="1">
          <p15:clr>
            <a:srgbClr val="F26B43"/>
          </p15:clr>
        </p15:guide>
        <p15:guide id="7" orient="horz" pos="4056" userDrawn="1">
          <p15:clr>
            <a:srgbClr val="F26B43"/>
          </p15:clr>
        </p15:guide>
        <p15:guide id="8" orient="horz" pos="39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15.bin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vmlDrawing" Target="../drawings/vmlDrawing1.vml"/><Relationship Id="rId6" Type="http://schemas.openxmlformats.org/officeDocument/2006/relationships/tags" Target="../tags/tag7.xml"/><Relationship Id="rId11" Type="http://schemas.openxmlformats.org/officeDocument/2006/relationships/image" Target="../media/image3.emf"/><Relationship Id="rId5" Type="http://schemas.openxmlformats.org/officeDocument/2006/relationships/tags" Target="../tags/tag6.xml"/><Relationship Id="rId10" Type="http://schemas.openxmlformats.org/officeDocument/2006/relationships/oleObject" Target="../embeddings/oleObject1.bin"/><Relationship Id="rId4" Type="http://schemas.openxmlformats.org/officeDocument/2006/relationships/tags" Target="../tags/tag5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13" Type="http://schemas.openxmlformats.org/officeDocument/2006/relationships/image" Target="../media/image5.wmf"/><Relationship Id="rId3" Type="http://schemas.openxmlformats.org/officeDocument/2006/relationships/tags" Target="../tags/tag10.xml"/><Relationship Id="rId7" Type="http://schemas.openxmlformats.org/officeDocument/2006/relationships/notesSlide" Target="../notesSlides/notesSlide4.xml"/><Relationship Id="rId12" Type="http://schemas.openxmlformats.org/officeDocument/2006/relationships/oleObject" Target="../embeddings/oleObject3.bin"/><Relationship Id="rId2" Type="http://schemas.openxmlformats.org/officeDocument/2006/relationships/tags" Target="../tags/tag9.xml"/><Relationship Id="rId1" Type="http://schemas.openxmlformats.org/officeDocument/2006/relationships/vmlDrawing" Target="../drawings/vmlDrawing2.v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7.png"/><Relationship Id="rId5" Type="http://schemas.openxmlformats.org/officeDocument/2006/relationships/tags" Target="../tags/tag12.xml"/><Relationship Id="rId15" Type="http://schemas.openxmlformats.org/officeDocument/2006/relationships/image" Target="../media/image6.wmf"/><Relationship Id="rId10" Type="http://schemas.openxmlformats.org/officeDocument/2006/relationships/tags" Target="../tags/tag10.xml"/><Relationship Id="rId4" Type="http://schemas.openxmlformats.org/officeDocument/2006/relationships/tags" Target="../tags/tag11.xml"/><Relationship Id="rId9" Type="http://schemas.openxmlformats.org/officeDocument/2006/relationships/image" Target="../media/image4.emf"/><Relationship Id="rId1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9.wmf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4.bin"/><Relationship Id="rId3" Type="http://schemas.openxmlformats.org/officeDocument/2006/relationships/tags" Target="../tags/tag14.xml"/><Relationship Id="rId21" Type="http://schemas.openxmlformats.org/officeDocument/2006/relationships/image" Target="../media/image13.emf"/><Relationship Id="rId7" Type="http://schemas.openxmlformats.org/officeDocument/2006/relationships/notesSlide" Target="../notesSlides/notesSlide6.xml"/><Relationship Id="rId12" Type="http://schemas.openxmlformats.org/officeDocument/2006/relationships/oleObject" Target="../embeddings/oleObject7.bin"/><Relationship Id="rId17" Type="http://schemas.openxmlformats.org/officeDocument/2006/relationships/image" Target="../media/image11.emf"/><Relationship Id="rId25" Type="http://schemas.openxmlformats.org/officeDocument/2006/relationships/image" Target="../media/image15.emf"/><Relationship Id="rId2" Type="http://schemas.openxmlformats.org/officeDocument/2006/relationships/tags" Target="../tags/tag13.xml"/><Relationship Id="rId16" Type="http://schemas.openxmlformats.org/officeDocument/2006/relationships/oleObject" Target="../embeddings/oleObject9.bin"/><Relationship Id="rId20" Type="http://schemas.openxmlformats.org/officeDocument/2006/relationships/oleObject" Target="../embeddings/oleObject11.bin"/><Relationship Id="rId1" Type="http://schemas.openxmlformats.org/officeDocument/2006/relationships/vmlDrawing" Target="../drawings/vmlDrawing3.v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8.wmf"/><Relationship Id="rId24" Type="http://schemas.openxmlformats.org/officeDocument/2006/relationships/oleObject" Target="../embeddings/oleObject13.bin"/><Relationship Id="rId5" Type="http://schemas.openxmlformats.org/officeDocument/2006/relationships/tags" Target="../tags/tag16.xml"/><Relationship Id="rId15" Type="http://schemas.openxmlformats.org/officeDocument/2006/relationships/image" Target="../media/image10.emf"/><Relationship Id="rId23" Type="http://schemas.openxmlformats.org/officeDocument/2006/relationships/image" Target="../media/image14.emf"/><Relationship Id="rId10" Type="http://schemas.openxmlformats.org/officeDocument/2006/relationships/oleObject" Target="../embeddings/oleObject6.bin"/><Relationship Id="rId19" Type="http://schemas.openxmlformats.org/officeDocument/2006/relationships/image" Target="../media/image12.emf"/><Relationship Id="rId4" Type="http://schemas.openxmlformats.org/officeDocument/2006/relationships/tags" Target="../tags/tag15.xml"/><Relationship Id="rId9" Type="http://schemas.openxmlformats.org/officeDocument/2006/relationships/image" Target="../media/image7.emf"/><Relationship Id="rId14" Type="http://schemas.openxmlformats.org/officeDocument/2006/relationships/oleObject" Target="../embeddings/oleObject8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组合 42">
            <a:extLst>
              <a:ext uri="{FF2B5EF4-FFF2-40B4-BE49-F238E27FC236}">
                <a16:creationId xmlns:a16="http://schemas.microsoft.com/office/drawing/2014/main" id="{0ECE6B65-9E68-4D88-AA93-9478611A6A05}"/>
              </a:ext>
            </a:extLst>
          </p:cNvPr>
          <p:cNvGrpSpPr/>
          <p:nvPr/>
        </p:nvGrpSpPr>
        <p:grpSpPr>
          <a:xfrm>
            <a:off x="10944555" y="5561072"/>
            <a:ext cx="744886" cy="227072"/>
            <a:chOff x="10919300" y="5561072"/>
            <a:chExt cx="744886" cy="227072"/>
          </a:xfrm>
        </p:grpSpPr>
        <p:sp>
          <p:nvSpPr>
            <p:cNvPr id="39" name="等腰三角形 38">
              <a:extLst>
                <a:ext uri="{FF2B5EF4-FFF2-40B4-BE49-F238E27FC236}">
                  <a16:creationId xmlns:a16="http://schemas.microsoft.com/office/drawing/2014/main" id="{CA7EF05F-57CD-4C52-92AE-019D1E63C887}"/>
                </a:ext>
              </a:extLst>
            </p:cNvPr>
            <p:cNvSpPr/>
            <p:nvPr/>
          </p:nvSpPr>
          <p:spPr>
            <a:xfrm rot="16200000">
              <a:off x="11452775" y="5576733"/>
              <a:ext cx="227071" cy="195751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>
              <a:extLst>
                <a:ext uri="{FF2B5EF4-FFF2-40B4-BE49-F238E27FC236}">
                  <a16:creationId xmlns:a16="http://schemas.microsoft.com/office/drawing/2014/main" id="{4E6D8CAF-9522-4090-ACD4-624F583EF6CC}"/>
                </a:ext>
              </a:extLst>
            </p:cNvPr>
            <p:cNvSpPr/>
            <p:nvPr/>
          </p:nvSpPr>
          <p:spPr>
            <a:xfrm rot="16200000">
              <a:off x="11178208" y="5576733"/>
              <a:ext cx="227071" cy="195751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40">
              <a:extLst>
                <a:ext uri="{FF2B5EF4-FFF2-40B4-BE49-F238E27FC236}">
                  <a16:creationId xmlns:a16="http://schemas.microsoft.com/office/drawing/2014/main" id="{A55FADD0-4D1E-4843-92FD-2E56CFE6485F}"/>
                </a:ext>
              </a:extLst>
            </p:cNvPr>
            <p:cNvSpPr/>
            <p:nvPr/>
          </p:nvSpPr>
          <p:spPr>
            <a:xfrm rot="16200000">
              <a:off x="10903640" y="5576732"/>
              <a:ext cx="227071" cy="195751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D596D725-AB69-42C2-8189-3831F5FC6D28}"/>
              </a:ext>
            </a:extLst>
          </p:cNvPr>
          <p:cNvSpPr txBox="1"/>
          <p:nvPr/>
        </p:nvSpPr>
        <p:spPr>
          <a:xfrm>
            <a:off x="969272" y="3032957"/>
            <a:ext cx="38202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>
                <a:solidFill>
                  <a:srgbClr val="303B8F"/>
                </a:solidFill>
                <a:latin typeface="+mn-ea"/>
              </a:rPr>
              <a:t>快速入门教程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0111094-87C7-49F9-8902-F79DCBDC0661}"/>
              </a:ext>
            </a:extLst>
          </p:cNvPr>
          <p:cNvSpPr txBox="1"/>
          <p:nvPr/>
        </p:nvSpPr>
        <p:spPr>
          <a:xfrm>
            <a:off x="944387" y="1938056"/>
            <a:ext cx="5819222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7200">
                <a:solidFill>
                  <a:srgbClr val="FFC000"/>
                </a:solidFill>
                <a:latin typeface="+mj-ea"/>
                <a:ea typeface="+mj-ea"/>
              </a:rPr>
              <a:t>51</a:t>
            </a:r>
            <a:r>
              <a:rPr lang="zh-CN" altLang="en-US" sz="7200">
                <a:solidFill>
                  <a:srgbClr val="FFC000"/>
                </a:solidFill>
                <a:latin typeface="+mj-ea"/>
                <a:ea typeface="+mj-ea"/>
              </a:rPr>
              <a:t>单片机开发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4D57C032-3659-4D5C-8BF2-176481FB0039}"/>
              </a:ext>
            </a:extLst>
          </p:cNvPr>
          <p:cNvSpPr txBox="1"/>
          <p:nvPr/>
        </p:nvSpPr>
        <p:spPr>
          <a:xfrm>
            <a:off x="969272" y="1597393"/>
            <a:ext cx="427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solidFill>
                  <a:schemeClr val="accent1">
                    <a:lumMod val="75000"/>
                  </a:schemeClr>
                </a:solidFill>
                <a:latin typeface="+mn-ea"/>
              </a:rPr>
              <a:t>51 Microcontroller Development</a:t>
            </a:r>
            <a:endParaRPr lang="zh-CN" altLang="en-US" sz="2000">
              <a:solidFill>
                <a:schemeClr val="accent1">
                  <a:lumMod val="75000"/>
                </a:schemeClr>
              </a:solidFill>
              <a:latin typeface="+mn-ea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A026A855-64EA-49DE-87F2-13E157616DC1}"/>
              </a:ext>
            </a:extLst>
          </p:cNvPr>
          <p:cNvGrpSpPr/>
          <p:nvPr/>
        </p:nvGrpSpPr>
        <p:grpSpPr>
          <a:xfrm>
            <a:off x="1100593" y="1381087"/>
            <a:ext cx="815674" cy="93056"/>
            <a:chOff x="2205551" y="1812089"/>
            <a:chExt cx="952517" cy="108668"/>
          </a:xfrm>
        </p:grpSpPr>
        <p:sp>
          <p:nvSpPr>
            <p:cNvPr id="54" name="等腰三角形 53">
              <a:extLst>
                <a:ext uri="{FF2B5EF4-FFF2-40B4-BE49-F238E27FC236}">
                  <a16:creationId xmlns:a16="http://schemas.microsoft.com/office/drawing/2014/main" id="{37CFA549-EB27-4939-8F7F-DCFC69D1EC6F}"/>
                </a:ext>
              </a:extLst>
            </p:cNvPr>
            <p:cNvSpPr/>
            <p:nvPr/>
          </p:nvSpPr>
          <p:spPr>
            <a:xfrm rot="5400000" flipH="1">
              <a:off x="2198057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>
              <a:extLst>
                <a:ext uri="{FF2B5EF4-FFF2-40B4-BE49-F238E27FC236}">
                  <a16:creationId xmlns:a16="http://schemas.microsoft.com/office/drawing/2014/main" id="{78EC6EF8-48BB-4331-BE8B-28E3DCC9297C}"/>
                </a:ext>
              </a:extLst>
            </p:cNvPr>
            <p:cNvSpPr/>
            <p:nvPr/>
          </p:nvSpPr>
          <p:spPr>
            <a:xfrm rot="5400000" flipH="1">
              <a:off x="2369825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等腰三角形 55">
              <a:extLst>
                <a:ext uri="{FF2B5EF4-FFF2-40B4-BE49-F238E27FC236}">
                  <a16:creationId xmlns:a16="http://schemas.microsoft.com/office/drawing/2014/main" id="{4BD65ED4-E518-46EE-8841-18AB5968AEA3}"/>
                </a:ext>
              </a:extLst>
            </p:cNvPr>
            <p:cNvSpPr/>
            <p:nvPr/>
          </p:nvSpPr>
          <p:spPr>
            <a:xfrm rot="5400000" flipH="1">
              <a:off x="2541593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等腰三角形 57">
              <a:extLst>
                <a:ext uri="{FF2B5EF4-FFF2-40B4-BE49-F238E27FC236}">
                  <a16:creationId xmlns:a16="http://schemas.microsoft.com/office/drawing/2014/main" id="{40BD7C60-9473-4315-9F9C-C7E51E4A4BE2}"/>
                </a:ext>
              </a:extLst>
            </p:cNvPr>
            <p:cNvSpPr/>
            <p:nvPr/>
          </p:nvSpPr>
          <p:spPr>
            <a:xfrm rot="5400000" flipH="1">
              <a:off x="2713361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等腰三角形 58">
              <a:extLst>
                <a:ext uri="{FF2B5EF4-FFF2-40B4-BE49-F238E27FC236}">
                  <a16:creationId xmlns:a16="http://schemas.microsoft.com/office/drawing/2014/main" id="{B03CFE4F-6F87-4E23-B8C9-D362C753E4BF}"/>
                </a:ext>
              </a:extLst>
            </p:cNvPr>
            <p:cNvSpPr/>
            <p:nvPr/>
          </p:nvSpPr>
          <p:spPr>
            <a:xfrm rot="5400000" flipH="1">
              <a:off x="2885129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等腰三角形 59">
              <a:extLst>
                <a:ext uri="{FF2B5EF4-FFF2-40B4-BE49-F238E27FC236}">
                  <a16:creationId xmlns:a16="http://schemas.microsoft.com/office/drawing/2014/main" id="{36433905-D268-425F-8161-2E68381DF8FB}"/>
                </a:ext>
              </a:extLst>
            </p:cNvPr>
            <p:cNvSpPr/>
            <p:nvPr/>
          </p:nvSpPr>
          <p:spPr>
            <a:xfrm rot="5400000" flipH="1">
              <a:off x="3056895" y="1819583"/>
              <a:ext cx="108668" cy="93679"/>
            </a:xfrm>
            <a:prstGeom prst="triangl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文本框 63">
            <a:extLst>
              <a:ext uri="{FF2B5EF4-FFF2-40B4-BE49-F238E27FC236}">
                <a16:creationId xmlns:a16="http://schemas.microsoft.com/office/drawing/2014/main" id="{9E2180FE-7DFA-4CD4-8111-B52D2276A1E0}"/>
              </a:ext>
            </a:extLst>
          </p:cNvPr>
          <p:cNvSpPr txBox="1"/>
          <p:nvPr/>
        </p:nvSpPr>
        <p:spPr>
          <a:xfrm>
            <a:off x="4789549" y="3172136"/>
            <a:ext cx="1656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accent1">
                    <a:lumMod val="75000"/>
                  </a:schemeClr>
                </a:solidFill>
                <a:latin typeface="+mn-ea"/>
              </a:rPr>
              <a:t>Quick Start</a:t>
            </a:r>
          </a:p>
          <a:p>
            <a:r>
              <a:rPr lang="en-US" altLang="zh-CN" sz="1400">
                <a:solidFill>
                  <a:schemeClr val="accent1">
                    <a:lumMod val="75000"/>
                  </a:schemeClr>
                </a:solidFill>
                <a:latin typeface="+mn-ea"/>
              </a:rPr>
              <a:t>Tutorial</a:t>
            </a:r>
            <a:endParaRPr lang="zh-CN" altLang="en-US" sz="1400">
              <a:solidFill>
                <a:schemeClr val="accent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2" name="十字形 1">
            <a:extLst>
              <a:ext uri="{FF2B5EF4-FFF2-40B4-BE49-F238E27FC236}">
                <a16:creationId xmlns:a16="http://schemas.microsoft.com/office/drawing/2014/main" id="{FE2BDD36-BE20-4E77-9154-3F63A9996517}"/>
              </a:ext>
            </a:extLst>
          </p:cNvPr>
          <p:cNvSpPr/>
          <p:nvPr/>
        </p:nvSpPr>
        <p:spPr>
          <a:xfrm rot="18900000">
            <a:off x="5702345" y="4683988"/>
            <a:ext cx="314403" cy="307777"/>
          </a:xfrm>
          <a:prstGeom prst="plus">
            <a:avLst>
              <a:gd name="adj" fmla="val 43799"/>
            </a:avLst>
          </a:prstGeom>
          <a:ln cap="rnd">
            <a:solidFill>
              <a:schemeClr val="accent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十字形 46">
            <a:extLst>
              <a:ext uri="{FF2B5EF4-FFF2-40B4-BE49-F238E27FC236}">
                <a16:creationId xmlns:a16="http://schemas.microsoft.com/office/drawing/2014/main" id="{926ED443-EA7F-4CB7-8293-18D80246E868}"/>
              </a:ext>
            </a:extLst>
          </p:cNvPr>
          <p:cNvSpPr/>
          <p:nvPr/>
        </p:nvSpPr>
        <p:spPr>
          <a:xfrm rot="18900000">
            <a:off x="6173757" y="1007222"/>
            <a:ext cx="314403" cy="307777"/>
          </a:xfrm>
          <a:prstGeom prst="plus">
            <a:avLst>
              <a:gd name="adj" fmla="val 43799"/>
            </a:avLst>
          </a:prstGeom>
          <a:solidFill>
            <a:srgbClr val="FFC000"/>
          </a:solidFill>
          <a:ln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4" name="圆: 空心 3">
            <a:extLst>
              <a:ext uri="{FF2B5EF4-FFF2-40B4-BE49-F238E27FC236}">
                <a16:creationId xmlns:a16="http://schemas.microsoft.com/office/drawing/2014/main" id="{A428779E-20DE-4E09-8C00-D457F637A393}"/>
              </a:ext>
            </a:extLst>
          </p:cNvPr>
          <p:cNvSpPr/>
          <p:nvPr/>
        </p:nvSpPr>
        <p:spPr>
          <a:xfrm>
            <a:off x="11923755" y="841848"/>
            <a:ext cx="567518" cy="567518"/>
          </a:xfrm>
          <a:prstGeom prst="donut">
            <a:avLst>
              <a:gd name="adj" fmla="val 10326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圆: 空心 48">
            <a:extLst>
              <a:ext uri="{FF2B5EF4-FFF2-40B4-BE49-F238E27FC236}">
                <a16:creationId xmlns:a16="http://schemas.microsoft.com/office/drawing/2014/main" id="{6960E058-3D23-42B3-8DC8-E2A77A1201EC}"/>
              </a:ext>
            </a:extLst>
          </p:cNvPr>
          <p:cNvSpPr/>
          <p:nvPr/>
        </p:nvSpPr>
        <p:spPr>
          <a:xfrm>
            <a:off x="-283759" y="5365373"/>
            <a:ext cx="567518" cy="567518"/>
          </a:xfrm>
          <a:prstGeom prst="donut">
            <a:avLst>
              <a:gd name="adj" fmla="val 10326"/>
            </a:avLst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61B43FB6-E68B-4CE2-8232-8B98B533EBBB}"/>
              </a:ext>
            </a:extLst>
          </p:cNvPr>
          <p:cNvSpPr txBox="1"/>
          <p:nvPr/>
        </p:nvSpPr>
        <p:spPr>
          <a:xfrm>
            <a:off x="1391297" y="3950344"/>
            <a:ext cx="5223027" cy="612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spc="120"/>
              <a:t>第</a:t>
            </a:r>
            <a:r>
              <a:rPr lang="en-US" altLang="zh-CN" sz="2800" spc="120"/>
              <a:t>9</a:t>
            </a:r>
            <a:r>
              <a:rPr lang="zh-CN" altLang="en-US" sz="2800" spc="120"/>
              <a:t>章 </a:t>
            </a:r>
            <a:r>
              <a:rPr lang="en-US" altLang="zh-CN" sz="2800" spc="120"/>
              <a:t>PWM</a:t>
            </a:r>
            <a:r>
              <a:rPr lang="zh-CN" altLang="en-US" sz="2800" spc="120"/>
              <a:t>与呼吸灯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E18F9E34-75A3-434E-94DC-4D4B7092AEA6}"/>
              </a:ext>
            </a:extLst>
          </p:cNvPr>
          <p:cNvCxnSpPr/>
          <p:nvPr/>
        </p:nvCxnSpPr>
        <p:spPr>
          <a:xfrm>
            <a:off x="1086892" y="4022351"/>
            <a:ext cx="0" cy="540084"/>
          </a:xfrm>
          <a:prstGeom prst="line">
            <a:avLst/>
          </a:prstGeom>
          <a:ln w="381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十字形 71">
            <a:extLst>
              <a:ext uri="{FF2B5EF4-FFF2-40B4-BE49-F238E27FC236}">
                <a16:creationId xmlns:a16="http://schemas.microsoft.com/office/drawing/2014/main" id="{6C205A3E-4F3C-4DDE-BB6F-9263A683FC65}"/>
              </a:ext>
            </a:extLst>
          </p:cNvPr>
          <p:cNvSpPr/>
          <p:nvPr/>
        </p:nvSpPr>
        <p:spPr>
          <a:xfrm rot="18900000">
            <a:off x="11796210" y="3919003"/>
            <a:ext cx="314403" cy="307777"/>
          </a:xfrm>
          <a:prstGeom prst="plus">
            <a:avLst>
              <a:gd name="adj" fmla="val 43799"/>
            </a:avLst>
          </a:prstGeom>
          <a:solidFill>
            <a:srgbClr val="FFC000"/>
          </a:solidFill>
          <a:ln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十字形 84">
            <a:extLst>
              <a:ext uri="{FF2B5EF4-FFF2-40B4-BE49-F238E27FC236}">
                <a16:creationId xmlns:a16="http://schemas.microsoft.com/office/drawing/2014/main" id="{32B29925-ACDF-4C95-9DF7-D34EA16A4D0C}"/>
              </a:ext>
            </a:extLst>
          </p:cNvPr>
          <p:cNvSpPr/>
          <p:nvPr/>
        </p:nvSpPr>
        <p:spPr>
          <a:xfrm rot="18900000">
            <a:off x="3558427" y="5913669"/>
            <a:ext cx="314403" cy="307777"/>
          </a:xfrm>
          <a:prstGeom prst="plus">
            <a:avLst>
              <a:gd name="adj" fmla="val 43799"/>
            </a:avLst>
          </a:prstGeom>
          <a:ln cap="rnd">
            <a:solidFill>
              <a:schemeClr val="accent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411BE95-8B2B-4FDC-A0B5-5D4943180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137" y="1037273"/>
            <a:ext cx="3336566" cy="420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02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825557E-601A-41F5-BDB7-613F85FA87E2}"/>
              </a:ext>
            </a:extLst>
          </p:cNvPr>
          <p:cNvGrpSpPr/>
          <p:nvPr/>
        </p:nvGrpSpPr>
        <p:grpSpPr>
          <a:xfrm>
            <a:off x="482600" y="1543767"/>
            <a:ext cx="11226800" cy="3770466"/>
            <a:chOff x="482600" y="981075"/>
            <a:chExt cx="11226800" cy="3770466"/>
          </a:xfrm>
        </p:grpSpPr>
        <p:sp>
          <p:nvSpPr>
            <p:cNvPr id="2" name="矩形: 对角圆角 1">
              <a:extLst>
                <a:ext uri="{FF2B5EF4-FFF2-40B4-BE49-F238E27FC236}">
                  <a16:creationId xmlns:a16="http://schemas.microsoft.com/office/drawing/2014/main" id="{10B588B5-A5A0-428D-9822-DA726FB33C99}"/>
                </a:ext>
              </a:extLst>
            </p:cNvPr>
            <p:cNvSpPr/>
            <p:nvPr/>
          </p:nvSpPr>
          <p:spPr>
            <a:xfrm>
              <a:off x="482600" y="981075"/>
              <a:ext cx="11226800" cy="3691072"/>
            </a:xfrm>
            <a:prstGeom prst="round2DiagRect">
              <a:avLst/>
            </a:prstGeom>
            <a:solidFill>
              <a:schemeClr val="bg1"/>
            </a:solidFill>
            <a:ln>
              <a:gradFill>
                <a:gsLst>
                  <a:gs pos="45000">
                    <a:schemeClr val="accent2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</a:gradFill>
            </a:ln>
            <a:effectLst>
              <a:outerShdw blurRad="127000" dist="635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DD4C794-7A83-4673-A011-F182F8491995}"/>
                </a:ext>
              </a:extLst>
            </p:cNvPr>
            <p:cNvGrpSpPr/>
            <p:nvPr/>
          </p:nvGrpSpPr>
          <p:grpSpPr>
            <a:xfrm>
              <a:off x="507793" y="1280160"/>
              <a:ext cx="10860738" cy="3471381"/>
              <a:chOff x="443388" y="1280160"/>
              <a:chExt cx="10860738" cy="3471381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F7861F16-9885-4D93-8329-EF04DC49B9D7}"/>
                  </a:ext>
                </a:extLst>
              </p:cNvPr>
              <p:cNvGrpSpPr/>
              <p:nvPr/>
            </p:nvGrpSpPr>
            <p:grpSpPr>
              <a:xfrm>
                <a:off x="443388" y="1370293"/>
                <a:ext cx="5340141" cy="1841020"/>
                <a:chOff x="-15896" y="866380"/>
                <a:chExt cx="5340141" cy="1841020"/>
              </a:xfrm>
            </p:grpSpPr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11A3B8B6-46FC-4E85-9FBF-535782AF2AE4}"/>
                    </a:ext>
                  </a:extLst>
                </p:cNvPr>
                <p:cNvSpPr txBox="1"/>
                <p:nvPr/>
              </p:nvSpPr>
              <p:spPr>
                <a:xfrm>
                  <a:off x="370645" y="1784070"/>
                  <a:ext cx="4953600" cy="9233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54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实例与代码解析</a:t>
                  </a:r>
                </a:p>
              </p:txBody>
            </p:sp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B10E2737-D3EA-4121-98D2-DDEDE22C7214}"/>
                    </a:ext>
                  </a:extLst>
                </p:cNvPr>
                <p:cNvSpPr txBox="1"/>
                <p:nvPr/>
              </p:nvSpPr>
              <p:spPr>
                <a:xfrm>
                  <a:off x="-15896" y="866380"/>
                  <a:ext cx="1093569" cy="120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7200">
                      <a:ln>
                        <a:solidFill>
                          <a:schemeClr val="accent1"/>
                        </a:solidFill>
                      </a:ln>
                      <a:noFill/>
                      <a:latin typeface="+mj-ea"/>
                      <a:ea typeface="+mj-ea"/>
                    </a:rPr>
                    <a:t>“</a:t>
                  </a:r>
                </a:p>
              </p:txBody>
            </p:sp>
          </p:grp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A342D13-453A-4B14-BAAD-97B4A2AA40D0}"/>
                  </a:ext>
                </a:extLst>
              </p:cNvPr>
              <p:cNvSpPr txBox="1"/>
              <p:nvPr/>
            </p:nvSpPr>
            <p:spPr>
              <a:xfrm>
                <a:off x="719441" y="3551212"/>
                <a:ext cx="157927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200">
                    <a:ln w="3175">
                      <a:solidFill>
                        <a:schemeClr val="accent1"/>
                      </a:solidFill>
                    </a:ln>
                    <a:blipFill>
                      <a:blip r:embed="rId3"/>
                      <a:stretch>
                        <a:fillRect/>
                      </a:stretch>
                    </a:blipFill>
                    <a:latin typeface="+mj-ea"/>
                    <a:ea typeface="+mj-ea"/>
                  </a:rPr>
                  <a:t>9.4</a:t>
                </a:r>
                <a:endParaRPr lang="zh-CN" altLang="en-US" sz="7200">
                  <a:ln w="3175">
                    <a:solidFill>
                      <a:schemeClr val="accent1"/>
                    </a:solidFill>
                  </a:ln>
                  <a:blipFill>
                    <a:blip r:embed="rId3"/>
                    <a:stretch>
                      <a:fillRect/>
                    </a:stretch>
                  </a:blipFill>
                  <a:latin typeface="+mj-ea"/>
                  <a:ea typeface="+mj-ea"/>
                </a:endParaRPr>
              </a:p>
            </p:txBody>
          </p: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79BCB92C-26C8-47AE-83C4-E0E6001359C6}"/>
                  </a:ext>
                </a:extLst>
              </p:cNvPr>
              <p:cNvCxnSpPr>
                <a:cxnSpLocks/>
                <a:endCxn id="35" idx="1"/>
              </p:cNvCxnSpPr>
              <p:nvPr/>
            </p:nvCxnSpPr>
            <p:spPr>
              <a:xfrm flipV="1">
                <a:off x="2863479" y="4429529"/>
                <a:ext cx="6652087" cy="7777"/>
              </a:xfrm>
              <a:prstGeom prst="line">
                <a:avLst/>
              </a:prstGeom>
              <a:ln w="6350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F3BDCD70-4ED7-4B58-B4EA-97B5766A2ED8}"/>
                  </a:ext>
                </a:extLst>
              </p:cNvPr>
              <p:cNvGrpSpPr/>
              <p:nvPr/>
            </p:nvGrpSpPr>
            <p:grpSpPr>
              <a:xfrm>
                <a:off x="2863479" y="4125108"/>
                <a:ext cx="1685737" cy="192317"/>
                <a:chOff x="2205551" y="1812089"/>
                <a:chExt cx="952517" cy="108668"/>
              </a:xfrm>
            </p:grpSpPr>
            <p:sp>
              <p:nvSpPr>
                <p:cNvPr id="28" name="等腰三角形 27">
                  <a:extLst>
                    <a:ext uri="{FF2B5EF4-FFF2-40B4-BE49-F238E27FC236}">
                      <a16:creationId xmlns:a16="http://schemas.microsoft.com/office/drawing/2014/main" id="{1716C571-C917-4278-9C5E-B42CBAA662AC}"/>
                    </a:ext>
                  </a:extLst>
                </p:cNvPr>
                <p:cNvSpPr/>
                <p:nvPr/>
              </p:nvSpPr>
              <p:spPr>
                <a:xfrm rot="5400000" flipH="1">
                  <a:off x="2198057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84945E56-71FD-4574-B8AF-0AB9430B87F1}"/>
                    </a:ext>
                  </a:extLst>
                </p:cNvPr>
                <p:cNvSpPr/>
                <p:nvPr/>
              </p:nvSpPr>
              <p:spPr>
                <a:xfrm rot="5400000" flipH="1">
                  <a:off x="236982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等腰三角形 29">
                  <a:extLst>
                    <a:ext uri="{FF2B5EF4-FFF2-40B4-BE49-F238E27FC236}">
                      <a16:creationId xmlns:a16="http://schemas.microsoft.com/office/drawing/2014/main" id="{DB47E230-B6F4-445D-83D6-319866970D69}"/>
                    </a:ext>
                  </a:extLst>
                </p:cNvPr>
                <p:cNvSpPr/>
                <p:nvPr/>
              </p:nvSpPr>
              <p:spPr>
                <a:xfrm rot="5400000" flipH="1">
                  <a:off x="2541593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等腰三角形 30">
                  <a:extLst>
                    <a:ext uri="{FF2B5EF4-FFF2-40B4-BE49-F238E27FC236}">
                      <a16:creationId xmlns:a16="http://schemas.microsoft.com/office/drawing/2014/main" id="{0AE4CDED-8F3C-41C3-A316-F899AB2117F2}"/>
                    </a:ext>
                  </a:extLst>
                </p:cNvPr>
                <p:cNvSpPr/>
                <p:nvPr/>
              </p:nvSpPr>
              <p:spPr>
                <a:xfrm rot="5400000" flipH="1">
                  <a:off x="2713361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等腰三角形 31">
                  <a:extLst>
                    <a:ext uri="{FF2B5EF4-FFF2-40B4-BE49-F238E27FC236}">
                      <a16:creationId xmlns:a16="http://schemas.microsoft.com/office/drawing/2014/main" id="{9379EE45-C7FC-47D7-A570-2F20CBDCD51F}"/>
                    </a:ext>
                  </a:extLst>
                </p:cNvPr>
                <p:cNvSpPr/>
                <p:nvPr/>
              </p:nvSpPr>
              <p:spPr>
                <a:xfrm rot="5400000" flipH="1">
                  <a:off x="2885129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等腰三角形 32">
                  <a:extLst>
                    <a:ext uri="{FF2B5EF4-FFF2-40B4-BE49-F238E27FC236}">
                      <a16:creationId xmlns:a16="http://schemas.microsoft.com/office/drawing/2014/main" id="{8B93F476-0A58-4409-BDB9-B42AC0947C35}"/>
                    </a:ext>
                  </a:extLst>
                </p:cNvPr>
                <p:cNvSpPr/>
                <p:nvPr/>
              </p:nvSpPr>
              <p:spPr>
                <a:xfrm rot="5400000" flipH="1">
                  <a:off x="305689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3D456A9-D5DA-4A6D-A38F-2A29E2192823}"/>
                  </a:ext>
                </a:extLst>
              </p:cNvPr>
              <p:cNvSpPr txBox="1"/>
              <p:nvPr/>
            </p:nvSpPr>
            <p:spPr>
              <a:xfrm>
                <a:off x="9515566" y="4275640"/>
                <a:ext cx="17885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400">
                    <a:solidFill>
                      <a:schemeClr val="accent1">
                        <a:lumMod val="75000"/>
                      </a:schemeClr>
                    </a:solidFill>
                    <a:latin typeface="+mn-ea"/>
                  </a:rPr>
                  <a:t> </a:t>
                </a:r>
                <a:endParaRPr lang="zh-CN" altLang="en-US" sz="1400">
                  <a:solidFill>
                    <a:schemeClr val="accent1">
                      <a:lumMod val="75000"/>
                    </a:schemeClr>
                  </a:solidFill>
                  <a:latin typeface="+mn-ea"/>
                </a:endParaRP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CA1FE248-5B87-4FEC-A06B-8EC2FA06E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99027" y="1280160"/>
                <a:ext cx="0" cy="2961161"/>
              </a:xfrm>
              <a:prstGeom prst="line">
                <a:avLst/>
              </a:prstGeom>
              <a:ln w="9525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83163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3345156-5EBA-4102-AE2A-79169B096F14}"/>
              </a:ext>
            </a:extLst>
          </p:cNvPr>
          <p:cNvSpPr txBox="1"/>
          <p:nvPr/>
        </p:nvSpPr>
        <p:spPr>
          <a:xfrm>
            <a:off x="482600" y="636657"/>
            <a:ext cx="37192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>
                <a:solidFill>
                  <a:schemeClr val="accent1"/>
                </a:solidFill>
                <a:latin typeface="+mj-ea"/>
                <a:ea typeface="+mj-ea"/>
              </a:rPr>
              <a:t>实例与代码解析</a:t>
            </a:r>
          </a:p>
        </p:txBody>
      </p:sp>
      <p:sp>
        <p:nvSpPr>
          <p:cNvPr id="11" name="PA-文本框 5">
            <a:extLst>
              <a:ext uri="{FF2B5EF4-FFF2-40B4-BE49-F238E27FC236}">
                <a16:creationId xmlns:a16="http://schemas.microsoft.com/office/drawing/2014/main" id="{168C2BFB-A063-4DC1-91D1-944D5BC322B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482600" y="1481062"/>
            <a:ext cx="5928032" cy="38958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pPr>
              <a:lnSpc>
                <a:spcPct val="200000"/>
              </a:lnSpc>
            </a:pPr>
            <a:r>
              <a:rPr lang="zh-CN" altLang="en-US" sz="1800"/>
              <a:t>在本实例中，基于</a:t>
            </a:r>
            <a:r>
              <a:rPr lang="en-US" altLang="zh-CN" sz="1800"/>
              <a:t>51</a:t>
            </a:r>
            <a:r>
              <a:rPr lang="zh-CN" altLang="en-US" sz="1800"/>
              <a:t>核心板设计一个呼吸灯程序，通过逐渐改变</a:t>
            </a:r>
            <a:r>
              <a:rPr lang="en-US" altLang="zh-CN" sz="1800"/>
              <a:t>PWM</a:t>
            </a:r>
            <a:r>
              <a:rPr lang="zh-CN" altLang="en-US" sz="1800"/>
              <a:t>的占空比实现</a:t>
            </a:r>
            <a:r>
              <a:rPr lang="en-US" altLang="zh-CN" sz="1800"/>
              <a:t>LED1</a:t>
            </a:r>
            <a:r>
              <a:rPr lang="zh-CN" altLang="en-US" sz="1800"/>
              <a:t>灯呼吸效果。</a:t>
            </a:r>
            <a:endParaRPr lang="en-US" altLang="zh-CN" sz="1800"/>
          </a:p>
          <a:p>
            <a:pPr>
              <a:lnSpc>
                <a:spcPct val="200000"/>
              </a:lnSpc>
            </a:pPr>
            <a:r>
              <a:rPr lang="zh-CN" altLang="en-US" sz="1800"/>
              <a:t>编程要点如下：</a:t>
            </a:r>
          </a:p>
          <a:p>
            <a:pPr>
              <a:lnSpc>
                <a:spcPct val="200000"/>
              </a:lnSpc>
            </a:pPr>
            <a:r>
              <a:rPr lang="zh-CN" altLang="en-US" sz="1800"/>
              <a:t>（</a:t>
            </a:r>
            <a:r>
              <a:rPr lang="en-US" altLang="zh-CN" sz="1800"/>
              <a:t>1</a:t>
            </a:r>
            <a:r>
              <a:rPr lang="zh-CN" altLang="en-US" sz="1800"/>
              <a:t>）初始化定时器中断。</a:t>
            </a:r>
          </a:p>
          <a:p>
            <a:pPr>
              <a:lnSpc>
                <a:spcPct val="200000"/>
              </a:lnSpc>
            </a:pPr>
            <a:r>
              <a:rPr lang="zh-CN" altLang="en-US" sz="1800"/>
              <a:t>（</a:t>
            </a:r>
            <a:r>
              <a:rPr lang="en-US" altLang="zh-CN" sz="1800"/>
              <a:t>2</a:t>
            </a:r>
            <a:r>
              <a:rPr lang="zh-CN" altLang="en-US" sz="1800"/>
              <a:t>）配置定时器。</a:t>
            </a:r>
          </a:p>
          <a:p>
            <a:pPr>
              <a:lnSpc>
                <a:spcPct val="200000"/>
              </a:lnSpc>
            </a:pPr>
            <a:r>
              <a:rPr lang="zh-CN" altLang="en-US" sz="1800"/>
              <a:t>（</a:t>
            </a:r>
            <a:r>
              <a:rPr lang="en-US" altLang="zh-CN" sz="1800"/>
              <a:t>3</a:t>
            </a:r>
            <a:r>
              <a:rPr lang="zh-CN" altLang="en-US" sz="1800"/>
              <a:t>）在定时器中断服务函数中，控制占空比以及</a:t>
            </a:r>
            <a:r>
              <a:rPr lang="en-US" altLang="zh-CN" sz="1800"/>
              <a:t>LED</a:t>
            </a:r>
            <a:r>
              <a:rPr lang="zh-CN" altLang="en-US" sz="1800"/>
              <a:t>的点亮与熄灭。</a:t>
            </a:r>
          </a:p>
        </p:txBody>
      </p:sp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5115192D-84BE-405C-BAEE-E4D7E1A707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2509004"/>
              </p:ext>
            </p:extLst>
          </p:nvPr>
        </p:nvGraphicFramePr>
        <p:xfrm>
          <a:off x="6312309" y="103118"/>
          <a:ext cx="4365625" cy="611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3" name="Visio" r:id="rId5" imgW="3250545" imgH="4564509" progId="Visio.Drawing.11">
                  <p:embed/>
                </p:oleObj>
              </mc:Choice>
              <mc:Fallback>
                <p:oleObj name="Visio" r:id="rId5" imgW="3250545" imgH="4564509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2309" y="103118"/>
                        <a:ext cx="4365625" cy="6118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434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BAC8C24B-971B-46A9-BB3A-8E03D9749CB2}"/>
              </a:ext>
            </a:extLst>
          </p:cNvPr>
          <p:cNvGrpSpPr/>
          <p:nvPr/>
        </p:nvGrpSpPr>
        <p:grpSpPr>
          <a:xfrm>
            <a:off x="482600" y="439828"/>
            <a:ext cx="2204450" cy="904715"/>
            <a:chOff x="482600" y="439828"/>
            <a:chExt cx="2204450" cy="904715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3345156-5EBA-4102-AE2A-79169B096F14}"/>
                </a:ext>
              </a:extLst>
            </p:cNvPr>
            <p:cNvSpPr txBox="1"/>
            <p:nvPr/>
          </p:nvSpPr>
          <p:spPr>
            <a:xfrm>
              <a:off x="482600" y="636657"/>
              <a:ext cx="22044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>
                  <a:solidFill>
                    <a:schemeClr val="accent1"/>
                  </a:solidFill>
                  <a:latin typeface="+mj-ea"/>
                  <a:ea typeface="+mj-ea"/>
                </a:rPr>
                <a:t>应用实践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3FD2742-9550-4D58-9FBF-434D1920F8B9}"/>
                </a:ext>
              </a:extLst>
            </p:cNvPr>
            <p:cNvSpPr txBox="1"/>
            <p:nvPr/>
          </p:nvSpPr>
          <p:spPr>
            <a:xfrm>
              <a:off x="482600" y="439828"/>
              <a:ext cx="6559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Tasks</a:t>
              </a:r>
              <a:endParaRPr lang="zh-CN" altLang="en-US" sz="140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6" name="PA-文本框 5">
            <a:extLst>
              <a:ext uri="{FF2B5EF4-FFF2-40B4-BE49-F238E27FC236}">
                <a16:creationId xmlns:a16="http://schemas.microsoft.com/office/drawing/2014/main" id="{358038A7-8707-4C25-B76A-317163DDDEA3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82600" y="2026006"/>
            <a:ext cx="10250764" cy="223388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pPr>
              <a:lnSpc>
                <a:spcPct val="200000"/>
              </a:lnSpc>
            </a:pPr>
            <a:r>
              <a:rPr lang="en-US" altLang="zh-CN" sz="1800"/>
              <a:t>1</a:t>
            </a:r>
            <a:r>
              <a:rPr lang="zh-CN" altLang="en-US" sz="1800"/>
              <a:t>．采用按键控制</a:t>
            </a:r>
            <a:r>
              <a:rPr lang="en-US" altLang="zh-CN" sz="1800"/>
              <a:t>LED1</a:t>
            </a:r>
            <a:r>
              <a:rPr lang="zh-CN" altLang="en-US" sz="1800"/>
              <a:t>亮度。要求能在数码管上显示当前占空比，能够使用</a:t>
            </a:r>
            <a:r>
              <a:rPr lang="en-US" altLang="zh-CN" sz="1800"/>
              <a:t>KEY1</a:t>
            </a:r>
            <a:r>
              <a:rPr lang="zh-CN" altLang="en-US" sz="1800"/>
              <a:t>增加占空比，</a:t>
            </a:r>
            <a:r>
              <a:rPr lang="en-US" altLang="zh-CN" sz="1800"/>
              <a:t>KEY2</a:t>
            </a:r>
            <a:r>
              <a:rPr lang="zh-CN" altLang="en-US" sz="1800"/>
              <a:t>降低占空比。</a:t>
            </a:r>
          </a:p>
          <a:p>
            <a:pPr>
              <a:lnSpc>
                <a:spcPct val="200000"/>
              </a:lnSpc>
            </a:pPr>
            <a:r>
              <a:rPr lang="en-US" altLang="zh-CN" sz="1800"/>
              <a:t>2</a:t>
            </a:r>
            <a:r>
              <a:rPr lang="zh-CN" altLang="en-US" sz="1800"/>
              <a:t>．采用按键调整</a:t>
            </a:r>
            <a:r>
              <a:rPr lang="en-US" altLang="zh-CN" sz="1800"/>
              <a:t>LED1</a:t>
            </a:r>
            <a:r>
              <a:rPr lang="zh-CN" altLang="en-US" sz="1800"/>
              <a:t>呼吸速度。要求能在数码管上显示</a:t>
            </a:r>
            <a:r>
              <a:rPr lang="en-US" altLang="zh-CN" sz="1800"/>
              <a:t>PWM</a:t>
            </a:r>
            <a:r>
              <a:rPr lang="zh-CN" altLang="en-US" sz="1800"/>
              <a:t>占空比调整周期（单位：</a:t>
            </a:r>
            <a:r>
              <a:rPr lang="en-US" altLang="zh-CN" sz="1800"/>
              <a:t>ms</a:t>
            </a:r>
            <a:r>
              <a:rPr lang="zh-CN" altLang="en-US" sz="1800"/>
              <a:t>），能够使用</a:t>
            </a:r>
            <a:r>
              <a:rPr lang="en-US" altLang="zh-CN" sz="1800"/>
              <a:t>KEY1</a:t>
            </a:r>
            <a:r>
              <a:rPr lang="zh-CN" altLang="en-US" sz="1800"/>
              <a:t>降低调整周期，</a:t>
            </a:r>
            <a:r>
              <a:rPr lang="en-US" altLang="zh-CN" sz="1800"/>
              <a:t>KEY2</a:t>
            </a:r>
            <a:r>
              <a:rPr lang="zh-CN" altLang="en-US" sz="1800"/>
              <a:t>延长调整周期。</a:t>
            </a:r>
          </a:p>
        </p:txBody>
      </p:sp>
    </p:spTree>
    <p:extLst>
      <p:ext uri="{BB962C8B-B14F-4D97-AF65-F5344CB8AC3E}">
        <p14:creationId xmlns:p14="http://schemas.microsoft.com/office/powerpoint/2010/main" val="59584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825557E-601A-41F5-BDB7-613F85FA87E2}"/>
              </a:ext>
            </a:extLst>
          </p:cNvPr>
          <p:cNvGrpSpPr/>
          <p:nvPr/>
        </p:nvGrpSpPr>
        <p:grpSpPr>
          <a:xfrm>
            <a:off x="482600" y="1543767"/>
            <a:ext cx="11226800" cy="3770466"/>
            <a:chOff x="482600" y="981075"/>
            <a:chExt cx="11226800" cy="3770466"/>
          </a:xfrm>
        </p:grpSpPr>
        <p:sp>
          <p:nvSpPr>
            <p:cNvPr id="2" name="矩形: 对角圆角 1">
              <a:extLst>
                <a:ext uri="{FF2B5EF4-FFF2-40B4-BE49-F238E27FC236}">
                  <a16:creationId xmlns:a16="http://schemas.microsoft.com/office/drawing/2014/main" id="{10B588B5-A5A0-428D-9822-DA726FB33C99}"/>
                </a:ext>
              </a:extLst>
            </p:cNvPr>
            <p:cNvSpPr/>
            <p:nvPr/>
          </p:nvSpPr>
          <p:spPr>
            <a:xfrm>
              <a:off x="482600" y="981075"/>
              <a:ext cx="11226800" cy="3691072"/>
            </a:xfrm>
            <a:prstGeom prst="round2DiagRect">
              <a:avLst/>
            </a:prstGeom>
            <a:solidFill>
              <a:schemeClr val="bg1"/>
            </a:solidFill>
            <a:ln>
              <a:gradFill>
                <a:gsLst>
                  <a:gs pos="45000">
                    <a:schemeClr val="accent2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</a:gradFill>
            </a:ln>
            <a:effectLst>
              <a:outerShdw blurRad="127000" dist="635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DD4C794-7A83-4673-A011-F182F8491995}"/>
                </a:ext>
              </a:extLst>
            </p:cNvPr>
            <p:cNvGrpSpPr/>
            <p:nvPr/>
          </p:nvGrpSpPr>
          <p:grpSpPr>
            <a:xfrm>
              <a:off x="507793" y="1280160"/>
              <a:ext cx="10860738" cy="3471381"/>
              <a:chOff x="443388" y="1280160"/>
              <a:chExt cx="10860738" cy="3471381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F7861F16-9885-4D93-8329-EF04DC49B9D7}"/>
                  </a:ext>
                </a:extLst>
              </p:cNvPr>
              <p:cNvGrpSpPr/>
              <p:nvPr/>
            </p:nvGrpSpPr>
            <p:grpSpPr>
              <a:xfrm>
                <a:off x="443388" y="1370293"/>
                <a:ext cx="4631846" cy="1739256"/>
                <a:chOff x="-15896" y="866380"/>
                <a:chExt cx="4631846" cy="1739256"/>
              </a:xfrm>
            </p:grpSpPr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11A3B8B6-46FC-4E85-9FBF-535782AF2AE4}"/>
                    </a:ext>
                  </a:extLst>
                </p:cNvPr>
                <p:cNvSpPr txBox="1"/>
                <p:nvPr/>
              </p:nvSpPr>
              <p:spPr>
                <a:xfrm>
                  <a:off x="337215" y="1405307"/>
                  <a:ext cx="4278735" cy="120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72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PWM</a:t>
                  </a:r>
                  <a:r>
                    <a:rPr lang="zh-CN" altLang="en-US" sz="72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介绍</a:t>
                  </a:r>
                </a:p>
              </p:txBody>
            </p:sp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B10E2737-D3EA-4121-98D2-DDEDE22C7214}"/>
                    </a:ext>
                  </a:extLst>
                </p:cNvPr>
                <p:cNvSpPr txBox="1"/>
                <p:nvPr/>
              </p:nvSpPr>
              <p:spPr>
                <a:xfrm>
                  <a:off x="-15896" y="866380"/>
                  <a:ext cx="1093569" cy="120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7200">
                      <a:ln>
                        <a:solidFill>
                          <a:schemeClr val="accent1"/>
                        </a:solidFill>
                      </a:ln>
                      <a:noFill/>
                      <a:latin typeface="+mj-ea"/>
                      <a:ea typeface="+mj-ea"/>
                    </a:rPr>
                    <a:t>“</a:t>
                  </a:r>
                </a:p>
              </p:txBody>
            </p:sp>
          </p:grp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A342D13-453A-4B14-BAAD-97B4A2AA40D0}"/>
                  </a:ext>
                </a:extLst>
              </p:cNvPr>
              <p:cNvSpPr txBox="1"/>
              <p:nvPr/>
            </p:nvSpPr>
            <p:spPr>
              <a:xfrm>
                <a:off x="719441" y="3551212"/>
                <a:ext cx="157927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200">
                    <a:ln w="3175">
                      <a:solidFill>
                        <a:schemeClr val="accent1"/>
                      </a:solidFill>
                    </a:ln>
                    <a:blipFill>
                      <a:blip r:embed="rId4"/>
                      <a:stretch>
                        <a:fillRect/>
                      </a:stretch>
                    </a:blipFill>
                    <a:latin typeface="+mj-ea"/>
                    <a:ea typeface="+mj-ea"/>
                  </a:rPr>
                  <a:t>9.1</a:t>
                </a:r>
                <a:endParaRPr lang="zh-CN" altLang="en-US" sz="7200">
                  <a:ln w="3175">
                    <a:solidFill>
                      <a:schemeClr val="accent1"/>
                    </a:solidFill>
                  </a:ln>
                  <a:blipFill>
                    <a:blip r:embed="rId4"/>
                    <a:stretch>
                      <a:fillRect/>
                    </a:stretch>
                  </a:blipFill>
                  <a:latin typeface="+mj-ea"/>
                  <a:ea typeface="+mj-ea"/>
                </a:endParaRPr>
              </a:p>
            </p:txBody>
          </p: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79BCB92C-26C8-47AE-83C4-E0E6001359C6}"/>
                  </a:ext>
                </a:extLst>
              </p:cNvPr>
              <p:cNvCxnSpPr>
                <a:cxnSpLocks/>
                <a:endCxn id="35" idx="1"/>
              </p:cNvCxnSpPr>
              <p:nvPr/>
            </p:nvCxnSpPr>
            <p:spPr>
              <a:xfrm flipV="1">
                <a:off x="2863479" y="4429529"/>
                <a:ext cx="6652087" cy="7777"/>
              </a:xfrm>
              <a:prstGeom prst="line">
                <a:avLst/>
              </a:prstGeom>
              <a:ln w="6350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F3BDCD70-4ED7-4B58-B4EA-97B5766A2ED8}"/>
                  </a:ext>
                </a:extLst>
              </p:cNvPr>
              <p:cNvGrpSpPr/>
              <p:nvPr/>
            </p:nvGrpSpPr>
            <p:grpSpPr>
              <a:xfrm>
                <a:off x="2863479" y="4125108"/>
                <a:ext cx="1685737" cy="192317"/>
                <a:chOff x="2205551" y="1812089"/>
                <a:chExt cx="952517" cy="108668"/>
              </a:xfrm>
            </p:grpSpPr>
            <p:sp>
              <p:nvSpPr>
                <p:cNvPr id="28" name="等腰三角形 27">
                  <a:extLst>
                    <a:ext uri="{FF2B5EF4-FFF2-40B4-BE49-F238E27FC236}">
                      <a16:creationId xmlns:a16="http://schemas.microsoft.com/office/drawing/2014/main" id="{1716C571-C917-4278-9C5E-B42CBAA662AC}"/>
                    </a:ext>
                  </a:extLst>
                </p:cNvPr>
                <p:cNvSpPr/>
                <p:nvPr/>
              </p:nvSpPr>
              <p:spPr>
                <a:xfrm rot="5400000" flipH="1">
                  <a:off x="2198057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84945E56-71FD-4574-B8AF-0AB9430B87F1}"/>
                    </a:ext>
                  </a:extLst>
                </p:cNvPr>
                <p:cNvSpPr/>
                <p:nvPr/>
              </p:nvSpPr>
              <p:spPr>
                <a:xfrm rot="5400000" flipH="1">
                  <a:off x="236982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等腰三角形 29">
                  <a:extLst>
                    <a:ext uri="{FF2B5EF4-FFF2-40B4-BE49-F238E27FC236}">
                      <a16:creationId xmlns:a16="http://schemas.microsoft.com/office/drawing/2014/main" id="{DB47E230-B6F4-445D-83D6-319866970D69}"/>
                    </a:ext>
                  </a:extLst>
                </p:cNvPr>
                <p:cNvSpPr/>
                <p:nvPr/>
              </p:nvSpPr>
              <p:spPr>
                <a:xfrm rot="5400000" flipH="1">
                  <a:off x="2541593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等腰三角形 30">
                  <a:extLst>
                    <a:ext uri="{FF2B5EF4-FFF2-40B4-BE49-F238E27FC236}">
                      <a16:creationId xmlns:a16="http://schemas.microsoft.com/office/drawing/2014/main" id="{0AE4CDED-8F3C-41C3-A316-F899AB2117F2}"/>
                    </a:ext>
                  </a:extLst>
                </p:cNvPr>
                <p:cNvSpPr/>
                <p:nvPr/>
              </p:nvSpPr>
              <p:spPr>
                <a:xfrm rot="5400000" flipH="1">
                  <a:off x="2713361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等腰三角形 31">
                  <a:extLst>
                    <a:ext uri="{FF2B5EF4-FFF2-40B4-BE49-F238E27FC236}">
                      <a16:creationId xmlns:a16="http://schemas.microsoft.com/office/drawing/2014/main" id="{9379EE45-C7FC-47D7-A570-2F20CBDCD51F}"/>
                    </a:ext>
                  </a:extLst>
                </p:cNvPr>
                <p:cNvSpPr/>
                <p:nvPr/>
              </p:nvSpPr>
              <p:spPr>
                <a:xfrm rot="5400000" flipH="1">
                  <a:off x="2885129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等腰三角形 32">
                  <a:extLst>
                    <a:ext uri="{FF2B5EF4-FFF2-40B4-BE49-F238E27FC236}">
                      <a16:creationId xmlns:a16="http://schemas.microsoft.com/office/drawing/2014/main" id="{8B93F476-0A58-4409-BDB9-B42AC0947C35}"/>
                    </a:ext>
                  </a:extLst>
                </p:cNvPr>
                <p:cNvSpPr/>
                <p:nvPr/>
              </p:nvSpPr>
              <p:spPr>
                <a:xfrm rot="5400000" flipH="1">
                  <a:off x="305689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3D456A9-D5DA-4A6D-A38F-2A29E2192823}"/>
                  </a:ext>
                </a:extLst>
              </p:cNvPr>
              <p:cNvSpPr txBox="1"/>
              <p:nvPr/>
            </p:nvSpPr>
            <p:spPr>
              <a:xfrm>
                <a:off x="9515566" y="4275640"/>
                <a:ext cx="17885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400">
                    <a:solidFill>
                      <a:schemeClr val="accent1">
                        <a:lumMod val="75000"/>
                      </a:schemeClr>
                    </a:solidFill>
                    <a:latin typeface="+mn-ea"/>
                  </a:rPr>
                  <a:t> </a:t>
                </a:r>
                <a:endParaRPr lang="zh-CN" altLang="en-US" sz="1400">
                  <a:solidFill>
                    <a:schemeClr val="accent1">
                      <a:lumMod val="75000"/>
                    </a:schemeClr>
                  </a:solidFill>
                  <a:latin typeface="+mn-ea"/>
                </a:endParaRP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CA1FE248-5B87-4FEC-A06B-8EC2FA06E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99027" y="1280160"/>
                <a:ext cx="0" cy="2961161"/>
              </a:xfrm>
              <a:prstGeom prst="line">
                <a:avLst/>
              </a:prstGeom>
              <a:ln w="9525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" name="PA-文本框 5">
            <a:extLst>
              <a:ext uri="{FF2B5EF4-FFF2-40B4-BE49-F238E27FC236}">
                <a16:creationId xmlns:a16="http://schemas.microsoft.com/office/drawing/2014/main" id="{59EFEEFB-DC68-45FA-AF3C-064DEC14C7F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517943" y="2557319"/>
            <a:ext cx="5183124" cy="102951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en-US" altLang="zh-CN" sz="1600"/>
              <a:t>PWM</a:t>
            </a:r>
            <a:r>
              <a:rPr lang="zh-CN" altLang="en-US" sz="1600"/>
              <a:t>（</a:t>
            </a:r>
            <a:r>
              <a:rPr lang="en-US" altLang="zh-CN" sz="1600"/>
              <a:t>Pulse Width Modulation</a:t>
            </a:r>
            <a:r>
              <a:rPr lang="zh-CN" altLang="en-US" sz="1600"/>
              <a:t>，脉冲宽度调制）是按照一定规律改变脉冲宽度，以获得所需波形的调制方法，被广泛应用在测量、功率控制等诸多领域中。</a:t>
            </a:r>
          </a:p>
        </p:txBody>
      </p:sp>
    </p:spTree>
    <p:extLst>
      <p:ext uri="{BB962C8B-B14F-4D97-AF65-F5344CB8AC3E}">
        <p14:creationId xmlns:p14="http://schemas.microsoft.com/office/powerpoint/2010/main" val="1676006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3345156-5EBA-4102-AE2A-79169B096F14}"/>
              </a:ext>
            </a:extLst>
          </p:cNvPr>
          <p:cNvSpPr txBox="1"/>
          <p:nvPr/>
        </p:nvSpPr>
        <p:spPr>
          <a:xfrm>
            <a:off x="555030" y="466088"/>
            <a:ext cx="24593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accent1"/>
                </a:solidFill>
                <a:latin typeface="+mj-ea"/>
                <a:ea typeface="+mj-ea"/>
              </a:rPr>
              <a:t>PWM</a:t>
            </a:r>
            <a:r>
              <a:rPr lang="zh-CN" altLang="en-US" sz="4000">
                <a:solidFill>
                  <a:schemeClr val="accent1"/>
                </a:solidFill>
                <a:latin typeface="+mj-ea"/>
                <a:ea typeface="+mj-ea"/>
              </a:rPr>
              <a:t>介绍</a:t>
            </a:r>
          </a:p>
        </p:txBody>
      </p:sp>
      <p:sp>
        <p:nvSpPr>
          <p:cNvPr id="10" name="PA-文本框 4">
            <a:extLst>
              <a:ext uri="{FF2B5EF4-FFF2-40B4-BE49-F238E27FC236}">
                <a16:creationId xmlns:a16="http://schemas.microsoft.com/office/drawing/2014/main" id="{51D88D4E-10F6-4B69-B01D-AE326DD3854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55030" y="2712994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/>
              <a:t>周期</a:t>
            </a:r>
          </a:p>
        </p:txBody>
      </p:sp>
      <p:sp>
        <p:nvSpPr>
          <p:cNvPr id="14" name="PA-文本框 5">
            <a:extLst>
              <a:ext uri="{FF2B5EF4-FFF2-40B4-BE49-F238E27FC236}">
                <a16:creationId xmlns:a16="http://schemas.microsoft.com/office/drawing/2014/main" id="{BF943377-F54F-4204-98C1-9B33E15DFBEA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55031" y="1869064"/>
            <a:ext cx="8885532" cy="7094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en-US" altLang="zh-CN" sz="1600"/>
              <a:t>PWM</a:t>
            </a:r>
            <a:r>
              <a:rPr lang="zh-CN" altLang="en-US" sz="1600"/>
              <a:t>波形中有高电平和低电平两种状态。在</a:t>
            </a:r>
            <a:r>
              <a:rPr lang="en-US" altLang="zh-CN" sz="1600"/>
              <a:t>51</a:t>
            </a:r>
            <a:r>
              <a:rPr lang="zh-CN" altLang="en-US" sz="1600"/>
              <a:t>单片机中，输出的高电平为电源电压（通常为</a:t>
            </a:r>
            <a:r>
              <a:rPr lang="en-US" altLang="zh-CN" sz="1600"/>
              <a:t>5V</a:t>
            </a:r>
            <a:r>
              <a:rPr lang="zh-CN" altLang="en-US" sz="1600"/>
              <a:t>），低电平为</a:t>
            </a:r>
            <a:r>
              <a:rPr lang="en-US" altLang="zh-CN" sz="1600"/>
              <a:t>0V</a:t>
            </a:r>
            <a:r>
              <a:rPr lang="zh-CN" altLang="en-US" sz="1600"/>
              <a:t>。</a:t>
            </a:r>
            <a:endParaRPr lang="en-US" altLang="zh-CN" sz="1600"/>
          </a:p>
        </p:txBody>
      </p:sp>
      <p:sp>
        <p:nvSpPr>
          <p:cNvPr id="24" name="PA-文本框 4">
            <a:extLst>
              <a:ext uri="{FF2B5EF4-FFF2-40B4-BE49-F238E27FC236}">
                <a16:creationId xmlns:a16="http://schemas.microsoft.com/office/drawing/2014/main" id="{7CD52B1B-13E6-4D44-BD27-80C83EE8DCBF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41932" y="1467637"/>
            <a:ext cx="1191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/>
              <a:t>电平标准</a:t>
            </a:r>
          </a:p>
        </p:txBody>
      </p:sp>
      <p:sp>
        <p:nvSpPr>
          <p:cNvPr id="25" name="PA-文本框 4">
            <a:extLst>
              <a:ext uri="{FF2B5EF4-FFF2-40B4-BE49-F238E27FC236}">
                <a16:creationId xmlns:a16="http://schemas.microsoft.com/office/drawing/2014/main" id="{0BCAA841-B225-4D57-8729-9B68111F5940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55030" y="3615430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/>
              <a:t>频率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FC387E7A-32E6-493E-963F-6E00A610A8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6397954"/>
              </p:ext>
            </p:extLst>
          </p:nvPr>
        </p:nvGraphicFramePr>
        <p:xfrm>
          <a:off x="5955957" y="2578489"/>
          <a:ext cx="5741772" cy="241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0" name="Visio" r:id="rId10" imgW="2851123" imgH="1186480" progId="Visio.Drawing.11">
                  <p:embed/>
                </p:oleObj>
              </mc:Choice>
              <mc:Fallback>
                <p:oleObj name="Visio" r:id="rId10" imgW="2851123" imgH="118648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55957" y="2578489"/>
                        <a:ext cx="5741772" cy="24109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PA-文本框 5">
            <a:extLst>
              <a:ext uri="{FF2B5EF4-FFF2-40B4-BE49-F238E27FC236}">
                <a16:creationId xmlns:a16="http://schemas.microsoft.com/office/drawing/2014/main" id="{6C9C0487-6244-4847-8F47-2BA0C7210B8D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55031" y="3101662"/>
            <a:ext cx="8885532" cy="3865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en-US" altLang="zh-CN" sz="1600"/>
              <a:t>PWM</a:t>
            </a:r>
            <a:r>
              <a:rPr lang="zh-CN" altLang="en-US" sz="1600"/>
              <a:t>信号从一个上升沿到下一个上升沿所需要的时间。</a:t>
            </a:r>
            <a:endParaRPr lang="en-US" altLang="zh-CN" sz="1600"/>
          </a:p>
        </p:txBody>
      </p:sp>
      <p:sp>
        <p:nvSpPr>
          <p:cNvPr id="12" name="PA-文本框 5">
            <a:extLst>
              <a:ext uri="{FF2B5EF4-FFF2-40B4-BE49-F238E27FC236}">
                <a16:creationId xmlns:a16="http://schemas.microsoft.com/office/drawing/2014/main" id="{77BED616-C01F-4F2B-83D2-F0054B148DC9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541932" y="4011351"/>
            <a:ext cx="5335023" cy="3865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zh-CN" altLang="en-US" sz="1600"/>
              <a:t>单位时间内完成周期性变化的次数，即为周期的倒数。</a:t>
            </a:r>
            <a:endParaRPr lang="en-US" altLang="zh-CN" sz="1600"/>
          </a:p>
        </p:txBody>
      </p:sp>
    </p:spTree>
    <p:extLst>
      <p:ext uri="{BB962C8B-B14F-4D97-AF65-F5344CB8AC3E}">
        <p14:creationId xmlns:p14="http://schemas.microsoft.com/office/powerpoint/2010/main" val="3489289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3345156-5EBA-4102-AE2A-79169B096F14}"/>
              </a:ext>
            </a:extLst>
          </p:cNvPr>
          <p:cNvSpPr txBox="1"/>
          <p:nvPr/>
        </p:nvSpPr>
        <p:spPr>
          <a:xfrm>
            <a:off x="555030" y="466088"/>
            <a:ext cx="24593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accent1"/>
                </a:solidFill>
                <a:latin typeface="+mj-ea"/>
                <a:ea typeface="+mj-ea"/>
              </a:rPr>
              <a:t>PWM</a:t>
            </a:r>
            <a:r>
              <a:rPr lang="zh-CN" altLang="en-US" sz="4000">
                <a:solidFill>
                  <a:schemeClr val="accent1"/>
                </a:solidFill>
                <a:latin typeface="+mj-ea"/>
                <a:ea typeface="+mj-ea"/>
              </a:rPr>
              <a:t>介绍</a:t>
            </a:r>
          </a:p>
        </p:txBody>
      </p:sp>
      <p:sp>
        <p:nvSpPr>
          <p:cNvPr id="25" name="PA-文本框 4">
            <a:extLst>
              <a:ext uri="{FF2B5EF4-FFF2-40B4-BE49-F238E27FC236}">
                <a16:creationId xmlns:a16="http://schemas.microsoft.com/office/drawing/2014/main" id="{0BCAA841-B225-4D57-8729-9B68111F594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00262" y="1426141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/>
              <a:t>占空比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D9DC8E79-3B9A-4DCB-9165-1912FACABA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9947430"/>
              </p:ext>
            </p:extLst>
          </p:nvPr>
        </p:nvGraphicFramePr>
        <p:xfrm>
          <a:off x="5120234" y="2006060"/>
          <a:ext cx="6423507" cy="2412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6" name="Visio" r:id="rId8" imgW="3398028" imgH="1276492" progId="Visio.Drawing.11">
                  <p:embed/>
                </p:oleObj>
              </mc:Choice>
              <mc:Fallback>
                <p:oleObj name="Visio" r:id="rId8" imgW="3398028" imgH="1276492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20234" y="2006060"/>
                        <a:ext cx="6423507" cy="241265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1" name="PA-文本框 5">
                <a:extLst>
                  <a:ext uri="{FF2B5EF4-FFF2-40B4-BE49-F238E27FC236}">
                    <a16:creationId xmlns:a16="http://schemas.microsoft.com/office/drawing/2014/main" id="{39E47423-D412-40D5-BE4B-8FBD832010E8}"/>
                  </a:ext>
                </a:extLst>
              </p:cNvPr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555030" y="1826251"/>
                <a:ext cx="4313532" cy="23092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30000"/>
                  </a:lnSpc>
                  <a:defRPr sz="1400" spc="120"/>
                </a:lvl1pPr>
              </a:lstStyle>
              <a:p>
                <a:r>
                  <a:rPr lang="zh-CN" altLang="en-US" sz="1600"/>
                  <a:t>在一个脉冲周期内，高电平时间占整个周期的比值称为占空比。</a:t>
                </a:r>
                <a:endParaRPr lang="en-US" altLang="zh-CN" sz="1600"/>
              </a:p>
              <a:p>
                <a:endParaRPr lang="en-US" altLang="zh-CN" sz="1600"/>
              </a:p>
              <a:p>
                <a:r>
                  <a:rPr lang="zh-CN" altLang="en-US" sz="1600"/>
                  <a:t>如右图所示，在一个周期</a:t>
                </a:r>
                <a:r>
                  <a:rPr lang="en-US" altLang="zh-CN" i="1"/>
                  <a:t>T</a:t>
                </a:r>
                <a:r>
                  <a:rPr lang="zh-CN" altLang="en-US" sz="1600"/>
                  <a:t>内，高电平持续时间为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zh-CN" altLang="en-US" i="1"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sz="1600"/>
                  <a:t>低电平持续时间为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1600" b="0" i="0" smtClean="0">
                            <a:latin typeface="Cambria Math" panose="02040503050406030204" pitchFamily="18" charset="0"/>
                          </a:rPr>
                          <m:t>L</m:t>
                        </m:r>
                      </m:sub>
                    </m:sSub>
                    <m:r>
                      <a:rPr lang="en-US" altLang="zh-CN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1600"/>
                  <a:t>。</a:t>
                </a:r>
                <a:endParaRPr lang="en-US" altLang="zh-CN" sz="1600"/>
              </a:p>
              <a:p>
                <a:r>
                  <a:rPr lang="zh-CN" altLang="en-US" sz="1600"/>
                  <a:t>如果信号周期</a:t>
                </a:r>
                <a:r>
                  <a:rPr lang="en-US" altLang="zh-CN" sz="1600"/>
                  <a:t>T=10ms</a:t>
                </a:r>
                <a:r>
                  <a:rPr lang="zh-CN" altLang="en-US" sz="1600"/>
                  <a:t>（频率为</a:t>
                </a:r>
                <a:r>
                  <a:rPr lang="en-US" altLang="zh-CN" sz="1600"/>
                  <a:t>100Hz</a:t>
                </a:r>
                <a:r>
                  <a:rPr lang="zh-CN" altLang="en-US" sz="1600"/>
                  <a:t>），</a:t>
                </a:r>
                <a:r>
                  <a:rPr lang="zh-CN" altLang="zh-CN" sz="16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160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altLang="zh-CN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1600"/>
                  <a:t>=6ms</a:t>
                </a:r>
                <a:r>
                  <a:rPr lang="zh-CN" altLang="en-US" sz="1600"/>
                  <a:t>，</a:t>
                </a:r>
                <a:r>
                  <a:rPr lang="zh-CN" altLang="zh-CN" sz="16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1600" i="1">
                            <a:latin typeface="Cambria Math" panose="02040503050406030204" pitchFamily="18" charset="0"/>
                          </a:rPr>
                          <m:t>L</m:t>
                        </m:r>
                      </m:sub>
                    </m:sSub>
                    <m:r>
                      <a:rPr lang="en-US" altLang="zh-CN" sz="1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1600"/>
                  <a:t>=4ms</a:t>
                </a:r>
                <a:r>
                  <a:rPr lang="zh-CN" altLang="en-US" sz="1600"/>
                  <a:t>，则占空比为</a:t>
                </a:r>
                <a14:m>
                  <m:oMath xmlns:m="http://schemas.openxmlformats.org/officeDocument/2006/math">
                    <m:f>
                      <m:fPr>
                        <m:type m:val="lin"/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</m:num>
                      <m:den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1600"/>
                  <a:t>=60%</a:t>
                </a:r>
                <a:r>
                  <a:rPr lang="zh-CN" altLang="en-US" sz="1600"/>
                  <a:t>。</a:t>
                </a:r>
                <a:endParaRPr lang="en-US" altLang="zh-CN" sz="1600"/>
              </a:p>
            </p:txBody>
          </p:sp>
        </mc:Choice>
        <mc:Fallback xmlns="">
          <p:sp>
            <p:nvSpPr>
              <p:cNvPr id="11" name="PA-文本框 5">
                <a:extLst>
                  <a:ext uri="{FF2B5EF4-FFF2-40B4-BE49-F238E27FC236}">
                    <a16:creationId xmlns:a16="http://schemas.microsoft.com/office/drawing/2014/main" id="{39E47423-D412-40D5-BE4B-8FBD832010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10"/>
                </p:custDataLst>
              </p:nvPr>
            </p:nvSpPr>
            <p:spPr>
              <a:xfrm>
                <a:off x="555030" y="1826251"/>
                <a:ext cx="4313532" cy="2309222"/>
              </a:xfrm>
              <a:prstGeom prst="rect">
                <a:avLst/>
              </a:prstGeom>
              <a:blipFill>
                <a:blip r:embed="rId11"/>
                <a:stretch>
                  <a:fillRect l="-706" r="-5791" b="-195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PA-文本框 4">
            <a:extLst>
              <a:ext uri="{FF2B5EF4-FFF2-40B4-BE49-F238E27FC236}">
                <a16:creationId xmlns:a16="http://schemas.microsoft.com/office/drawing/2014/main" id="{45017DA5-7849-40F3-A560-CBDF0F6BAF6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36455" y="4404947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/>
              <a:t>频率</a:t>
            </a: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AF647072-BC01-455F-BC23-3BEF197BE5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8508089"/>
              </p:ext>
            </p:extLst>
          </p:nvPr>
        </p:nvGraphicFramePr>
        <p:xfrm>
          <a:off x="1694304" y="4245915"/>
          <a:ext cx="1542475" cy="6209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7" name="Equation" r:id="rId12" imgW="977760" imgH="393480" progId="Equation.DSMT4">
                  <p:embed/>
                </p:oleObj>
              </mc:Choice>
              <mc:Fallback>
                <p:oleObj name="Equation" r:id="rId12" imgW="977760" imgH="393480" progId="Equation.DSMT4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92022515-9149-4E49-A102-35D64E6ACA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694304" y="4245915"/>
                        <a:ext cx="1542475" cy="6209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PA-文本框 4">
            <a:extLst>
              <a:ext uri="{FF2B5EF4-FFF2-40B4-BE49-F238E27FC236}">
                <a16:creationId xmlns:a16="http://schemas.microsoft.com/office/drawing/2014/main" id="{90008693-3C5B-49C2-9E52-9932760C70A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32202" y="5057224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/>
              <a:t>占空比</a:t>
            </a: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410B30BC-9FD0-4307-ABE5-B24C275FDC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3670379"/>
              </p:ext>
            </p:extLst>
          </p:nvPr>
        </p:nvGraphicFramePr>
        <p:xfrm>
          <a:off x="1694304" y="4895510"/>
          <a:ext cx="216535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8" name="Equation" r:id="rId14" imgW="1371600" imgH="393480" progId="Equation.DSMT4">
                  <p:embed/>
                </p:oleObj>
              </mc:Choice>
              <mc:Fallback>
                <p:oleObj name="Equation" r:id="rId14" imgW="1371600" imgH="393480" progId="Equation.DSMT4">
                  <p:embed/>
                  <p:pic>
                    <p:nvPicPr>
                      <p:cNvPr id="26" name="对象 25">
                        <a:extLst>
                          <a:ext uri="{FF2B5EF4-FFF2-40B4-BE49-F238E27FC236}">
                            <a16:creationId xmlns:a16="http://schemas.microsoft.com/office/drawing/2014/main" id="{897CAC26-C78A-476B-91C4-7E4D9820B6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694304" y="4895510"/>
                        <a:ext cx="2165350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278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825557E-601A-41F5-BDB7-613F85FA87E2}"/>
              </a:ext>
            </a:extLst>
          </p:cNvPr>
          <p:cNvGrpSpPr/>
          <p:nvPr/>
        </p:nvGrpSpPr>
        <p:grpSpPr>
          <a:xfrm>
            <a:off x="482600" y="1543767"/>
            <a:ext cx="11226800" cy="3770466"/>
            <a:chOff x="482600" y="981075"/>
            <a:chExt cx="11226800" cy="3770466"/>
          </a:xfrm>
        </p:grpSpPr>
        <p:sp>
          <p:nvSpPr>
            <p:cNvPr id="2" name="矩形: 对角圆角 1">
              <a:extLst>
                <a:ext uri="{FF2B5EF4-FFF2-40B4-BE49-F238E27FC236}">
                  <a16:creationId xmlns:a16="http://schemas.microsoft.com/office/drawing/2014/main" id="{10B588B5-A5A0-428D-9822-DA726FB33C99}"/>
                </a:ext>
              </a:extLst>
            </p:cNvPr>
            <p:cNvSpPr/>
            <p:nvPr/>
          </p:nvSpPr>
          <p:spPr>
            <a:xfrm>
              <a:off x="482600" y="981075"/>
              <a:ext cx="11226800" cy="3691072"/>
            </a:xfrm>
            <a:prstGeom prst="round2DiagRect">
              <a:avLst/>
            </a:prstGeom>
            <a:solidFill>
              <a:schemeClr val="bg1"/>
            </a:solidFill>
            <a:ln>
              <a:gradFill>
                <a:gsLst>
                  <a:gs pos="45000">
                    <a:schemeClr val="accent2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</a:gradFill>
            </a:ln>
            <a:effectLst>
              <a:outerShdw blurRad="127000" dist="635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DD4C794-7A83-4673-A011-F182F8491995}"/>
                </a:ext>
              </a:extLst>
            </p:cNvPr>
            <p:cNvGrpSpPr/>
            <p:nvPr/>
          </p:nvGrpSpPr>
          <p:grpSpPr>
            <a:xfrm>
              <a:off x="507793" y="1280160"/>
              <a:ext cx="10860738" cy="3471381"/>
              <a:chOff x="443388" y="1280160"/>
              <a:chExt cx="10860738" cy="3471381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F7861F16-9885-4D93-8329-EF04DC49B9D7}"/>
                  </a:ext>
                </a:extLst>
              </p:cNvPr>
              <p:cNvGrpSpPr/>
              <p:nvPr/>
            </p:nvGrpSpPr>
            <p:grpSpPr>
              <a:xfrm>
                <a:off x="443388" y="1370293"/>
                <a:ext cx="7614802" cy="1841020"/>
                <a:chOff x="-15896" y="866380"/>
                <a:chExt cx="7614802" cy="1841020"/>
              </a:xfrm>
            </p:grpSpPr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11A3B8B6-46FC-4E85-9FBF-535782AF2AE4}"/>
                    </a:ext>
                  </a:extLst>
                </p:cNvPr>
                <p:cNvSpPr txBox="1"/>
                <p:nvPr/>
              </p:nvSpPr>
              <p:spPr>
                <a:xfrm>
                  <a:off x="370645" y="1784070"/>
                  <a:ext cx="7228261" cy="9233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54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PWM</a:t>
                  </a:r>
                  <a:r>
                    <a:rPr lang="zh-CN" altLang="en-US" sz="54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控制</a:t>
                  </a:r>
                  <a:r>
                    <a:rPr lang="en-US" altLang="zh-CN" sz="54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LED</a:t>
                  </a:r>
                  <a:r>
                    <a:rPr lang="zh-CN" altLang="en-US" sz="54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亮度原理</a:t>
                  </a:r>
                </a:p>
              </p:txBody>
            </p:sp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B10E2737-D3EA-4121-98D2-DDEDE22C7214}"/>
                    </a:ext>
                  </a:extLst>
                </p:cNvPr>
                <p:cNvSpPr txBox="1"/>
                <p:nvPr/>
              </p:nvSpPr>
              <p:spPr>
                <a:xfrm>
                  <a:off x="-15896" y="866380"/>
                  <a:ext cx="1093569" cy="120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7200">
                      <a:ln>
                        <a:solidFill>
                          <a:schemeClr val="accent1"/>
                        </a:solidFill>
                      </a:ln>
                      <a:noFill/>
                      <a:latin typeface="+mj-ea"/>
                      <a:ea typeface="+mj-ea"/>
                    </a:rPr>
                    <a:t>“</a:t>
                  </a:r>
                </a:p>
              </p:txBody>
            </p:sp>
          </p:grp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A342D13-453A-4B14-BAAD-97B4A2AA40D0}"/>
                  </a:ext>
                </a:extLst>
              </p:cNvPr>
              <p:cNvSpPr txBox="1"/>
              <p:nvPr/>
            </p:nvSpPr>
            <p:spPr>
              <a:xfrm>
                <a:off x="719441" y="3551212"/>
                <a:ext cx="157927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200">
                    <a:ln w="3175">
                      <a:solidFill>
                        <a:schemeClr val="accent1"/>
                      </a:solidFill>
                    </a:ln>
                    <a:blipFill>
                      <a:blip r:embed="rId3"/>
                      <a:stretch>
                        <a:fillRect/>
                      </a:stretch>
                    </a:blipFill>
                    <a:latin typeface="+mj-ea"/>
                    <a:ea typeface="+mj-ea"/>
                  </a:rPr>
                  <a:t>9.2</a:t>
                </a:r>
                <a:endParaRPr lang="zh-CN" altLang="en-US" sz="7200">
                  <a:ln w="3175">
                    <a:solidFill>
                      <a:schemeClr val="accent1"/>
                    </a:solidFill>
                  </a:ln>
                  <a:blipFill>
                    <a:blip r:embed="rId3"/>
                    <a:stretch>
                      <a:fillRect/>
                    </a:stretch>
                  </a:blipFill>
                  <a:latin typeface="+mj-ea"/>
                  <a:ea typeface="+mj-ea"/>
                </a:endParaRPr>
              </a:p>
            </p:txBody>
          </p: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79BCB92C-26C8-47AE-83C4-E0E6001359C6}"/>
                  </a:ext>
                </a:extLst>
              </p:cNvPr>
              <p:cNvCxnSpPr>
                <a:cxnSpLocks/>
                <a:endCxn id="35" idx="1"/>
              </p:cNvCxnSpPr>
              <p:nvPr/>
            </p:nvCxnSpPr>
            <p:spPr>
              <a:xfrm flipV="1">
                <a:off x="2863479" y="4429529"/>
                <a:ext cx="6652087" cy="7777"/>
              </a:xfrm>
              <a:prstGeom prst="line">
                <a:avLst/>
              </a:prstGeom>
              <a:ln w="6350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F3BDCD70-4ED7-4B58-B4EA-97B5766A2ED8}"/>
                  </a:ext>
                </a:extLst>
              </p:cNvPr>
              <p:cNvGrpSpPr/>
              <p:nvPr/>
            </p:nvGrpSpPr>
            <p:grpSpPr>
              <a:xfrm>
                <a:off x="2863479" y="4125108"/>
                <a:ext cx="1685737" cy="192317"/>
                <a:chOff x="2205551" y="1812089"/>
                <a:chExt cx="952517" cy="108668"/>
              </a:xfrm>
            </p:grpSpPr>
            <p:sp>
              <p:nvSpPr>
                <p:cNvPr id="28" name="等腰三角形 27">
                  <a:extLst>
                    <a:ext uri="{FF2B5EF4-FFF2-40B4-BE49-F238E27FC236}">
                      <a16:creationId xmlns:a16="http://schemas.microsoft.com/office/drawing/2014/main" id="{1716C571-C917-4278-9C5E-B42CBAA662AC}"/>
                    </a:ext>
                  </a:extLst>
                </p:cNvPr>
                <p:cNvSpPr/>
                <p:nvPr/>
              </p:nvSpPr>
              <p:spPr>
                <a:xfrm rot="5400000" flipH="1">
                  <a:off x="2198057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84945E56-71FD-4574-B8AF-0AB9430B87F1}"/>
                    </a:ext>
                  </a:extLst>
                </p:cNvPr>
                <p:cNvSpPr/>
                <p:nvPr/>
              </p:nvSpPr>
              <p:spPr>
                <a:xfrm rot="5400000" flipH="1">
                  <a:off x="236982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等腰三角形 29">
                  <a:extLst>
                    <a:ext uri="{FF2B5EF4-FFF2-40B4-BE49-F238E27FC236}">
                      <a16:creationId xmlns:a16="http://schemas.microsoft.com/office/drawing/2014/main" id="{DB47E230-B6F4-445D-83D6-319866970D69}"/>
                    </a:ext>
                  </a:extLst>
                </p:cNvPr>
                <p:cNvSpPr/>
                <p:nvPr/>
              </p:nvSpPr>
              <p:spPr>
                <a:xfrm rot="5400000" flipH="1">
                  <a:off x="2541593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等腰三角形 30">
                  <a:extLst>
                    <a:ext uri="{FF2B5EF4-FFF2-40B4-BE49-F238E27FC236}">
                      <a16:creationId xmlns:a16="http://schemas.microsoft.com/office/drawing/2014/main" id="{0AE4CDED-8F3C-41C3-A316-F899AB2117F2}"/>
                    </a:ext>
                  </a:extLst>
                </p:cNvPr>
                <p:cNvSpPr/>
                <p:nvPr/>
              </p:nvSpPr>
              <p:spPr>
                <a:xfrm rot="5400000" flipH="1">
                  <a:off x="2713361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等腰三角形 31">
                  <a:extLst>
                    <a:ext uri="{FF2B5EF4-FFF2-40B4-BE49-F238E27FC236}">
                      <a16:creationId xmlns:a16="http://schemas.microsoft.com/office/drawing/2014/main" id="{9379EE45-C7FC-47D7-A570-2F20CBDCD51F}"/>
                    </a:ext>
                  </a:extLst>
                </p:cNvPr>
                <p:cNvSpPr/>
                <p:nvPr/>
              </p:nvSpPr>
              <p:spPr>
                <a:xfrm rot="5400000" flipH="1">
                  <a:off x="2885129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等腰三角形 32">
                  <a:extLst>
                    <a:ext uri="{FF2B5EF4-FFF2-40B4-BE49-F238E27FC236}">
                      <a16:creationId xmlns:a16="http://schemas.microsoft.com/office/drawing/2014/main" id="{8B93F476-0A58-4409-BDB9-B42AC0947C35}"/>
                    </a:ext>
                  </a:extLst>
                </p:cNvPr>
                <p:cNvSpPr/>
                <p:nvPr/>
              </p:nvSpPr>
              <p:spPr>
                <a:xfrm rot="5400000" flipH="1">
                  <a:off x="305689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3D456A9-D5DA-4A6D-A38F-2A29E2192823}"/>
                  </a:ext>
                </a:extLst>
              </p:cNvPr>
              <p:cNvSpPr txBox="1"/>
              <p:nvPr/>
            </p:nvSpPr>
            <p:spPr>
              <a:xfrm>
                <a:off x="9515566" y="4275640"/>
                <a:ext cx="17885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400">
                    <a:solidFill>
                      <a:schemeClr val="accent1">
                        <a:lumMod val="75000"/>
                      </a:schemeClr>
                    </a:solidFill>
                    <a:latin typeface="+mn-ea"/>
                  </a:rPr>
                  <a:t> </a:t>
                </a:r>
                <a:endParaRPr lang="zh-CN" altLang="en-US" sz="1400">
                  <a:solidFill>
                    <a:schemeClr val="accent1">
                      <a:lumMod val="75000"/>
                    </a:schemeClr>
                  </a:solidFill>
                  <a:latin typeface="+mn-ea"/>
                </a:endParaRP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CA1FE248-5B87-4FEC-A06B-8EC2FA06E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99027" y="1280160"/>
                <a:ext cx="0" cy="2961161"/>
              </a:xfrm>
              <a:prstGeom prst="line">
                <a:avLst/>
              </a:prstGeom>
              <a:ln w="9525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67362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3345156-5EBA-4102-AE2A-79169B096F14}"/>
              </a:ext>
            </a:extLst>
          </p:cNvPr>
          <p:cNvSpPr txBox="1"/>
          <p:nvPr/>
        </p:nvSpPr>
        <p:spPr>
          <a:xfrm>
            <a:off x="555030" y="466088"/>
            <a:ext cx="44791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>
                <a:solidFill>
                  <a:schemeClr val="accent1"/>
                </a:solidFill>
                <a:latin typeface="+mj-ea"/>
                <a:ea typeface="+mj-ea"/>
              </a:rPr>
              <a:t>PWM</a:t>
            </a:r>
            <a:r>
              <a:rPr lang="zh-CN" altLang="en-US" sz="4000">
                <a:solidFill>
                  <a:schemeClr val="accent1"/>
                </a:solidFill>
                <a:latin typeface="+mj-ea"/>
                <a:ea typeface="+mj-ea"/>
              </a:rPr>
              <a:t>亮度控制原理</a:t>
            </a:r>
          </a:p>
        </p:txBody>
      </p:sp>
      <p:sp>
        <p:nvSpPr>
          <p:cNvPr id="15" name="PA-文本框 5">
            <a:extLst>
              <a:ext uri="{FF2B5EF4-FFF2-40B4-BE49-F238E27FC236}">
                <a16:creationId xmlns:a16="http://schemas.microsoft.com/office/drawing/2014/main" id="{559BC1C4-E764-4229-8FF4-80FC605E5F2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32419" y="1173974"/>
            <a:ext cx="10453451" cy="102951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zh-CN" altLang="en-US" sz="1600"/>
              <a:t>在一个</a:t>
            </a:r>
            <a:r>
              <a:rPr lang="en-US" altLang="zh-CN" sz="1600"/>
              <a:t>PWM</a:t>
            </a:r>
            <a:r>
              <a:rPr lang="zh-CN" altLang="en-US" sz="1600"/>
              <a:t>周期内，</a:t>
            </a:r>
            <a:r>
              <a:rPr lang="en-US" altLang="zh-CN" sz="1600"/>
              <a:t>LED</a:t>
            </a:r>
            <a:r>
              <a:rPr lang="zh-CN" altLang="en-US" sz="1600"/>
              <a:t>消耗的总电能    为点亮时消耗的电能     与熄灭时消耗的电能      之和。单片机</a:t>
            </a:r>
            <a:r>
              <a:rPr lang="en-US" altLang="zh-CN" sz="1600"/>
              <a:t>I/O</a:t>
            </a:r>
            <a:r>
              <a:rPr lang="zh-CN" altLang="en-US" sz="1600"/>
              <a:t>引脚输出低电平时</a:t>
            </a:r>
            <a:r>
              <a:rPr lang="en-US" altLang="zh-CN" sz="1600"/>
              <a:t>LED</a:t>
            </a:r>
            <a:r>
              <a:rPr lang="zh-CN" altLang="en-US" sz="1600"/>
              <a:t>点亮，输出高电平时</a:t>
            </a:r>
            <a:r>
              <a:rPr lang="en-US" altLang="zh-CN" sz="1600"/>
              <a:t>LED</a:t>
            </a:r>
            <a:r>
              <a:rPr lang="zh-CN" altLang="en-US" sz="1600"/>
              <a:t>熄灭，设引脚输出低电平持续时间为    ，</a:t>
            </a:r>
            <a:r>
              <a:rPr lang="en-US" altLang="zh-CN" sz="1600"/>
              <a:t>LED</a:t>
            </a:r>
            <a:r>
              <a:rPr lang="zh-CN" altLang="en-US" sz="1600"/>
              <a:t>功率为    ；引脚输出高电平持续时间为    ，</a:t>
            </a:r>
            <a:r>
              <a:rPr lang="en-US" altLang="zh-CN" sz="1600"/>
              <a:t>LED</a:t>
            </a:r>
            <a:r>
              <a:rPr lang="zh-CN" altLang="en-US" sz="1600"/>
              <a:t>功率为    ，则一个周期内</a:t>
            </a:r>
            <a:r>
              <a:rPr lang="en-US" altLang="zh-CN" sz="1600"/>
              <a:t>LED</a:t>
            </a:r>
            <a:r>
              <a:rPr lang="zh-CN" altLang="en-US" sz="1600"/>
              <a:t>消耗的电能为：</a:t>
            </a:r>
            <a:endParaRPr lang="zh-CN" altLang="zh-CN" sz="1600"/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1A3AA7DB-BA07-4E00-B3B2-5BB05CEA6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165077"/>
              </p:ext>
            </p:extLst>
          </p:nvPr>
        </p:nvGraphicFramePr>
        <p:xfrm>
          <a:off x="4368014" y="1243207"/>
          <a:ext cx="2921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79" name="Equation" r:id="rId8" imgW="181094" imgH="181087" progId="Equation.DSMT4">
                  <p:embed/>
                </p:oleObj>
              </mc:Choice>
              <mc:Fallback>
                <p:oleObj name="Equation" r:id="rId8" imgW="181094" imgH="181087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68014" y="1243207"/>
                        <a:ext cx="2921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658411B3-B98C-4483-93AF-7CDB11F43F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6331719"/>
              </p:ext>
            </p:extLst>
          </p:nvPr>
        </p:nvGraphicFramePr>
        <p:xfrm>
          <a:off x="6532436" y="1190450"/>
          <a:ext cx="391936" cy="4149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80" name="Equation" r:id="rId10" imgW="215640" imgH="228600" progId="Equation.DSMT4">
                  <p:embed/>
                </p:oleObj>
              </mc:Choice>
              <mc:Fallback>
                <p:oleObj name="Equation" r:id="rId10" imgW="2156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532436" y="1190450"/>
                        <a:ext cx="391936" cy="4149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F9ADA13-93D8-4F73-A699-C1ED8E3825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472684"/>
              </p:ext>
            </p:extLst>
          </p:nvPr>
        </p:nvGraphicFramePr>
        <p:xfrm>
          <a:off x="8769622" y="1185715"/>
          <a:ext cx="438046" cy="4149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81" name="Equation" r:id="rId12" imgW="241200" imgH="228600" progId="Equation.DSMT4">
                  <p:embed/>
                </p:oleObj>
              </mc:Choice>
              <mc:Fallback>
                <p:oleObj name="Equation" r:id="rId12" imgW="241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769622" y="1185715"/>
                        <a:ext cx="438046" cy="4149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CC19572-B97B-4667-9F37-CCE5CAE502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5917218"/>
              </p:ext>
            </p:extLst>
          </p:nvPr>
        </p:nvGraphicFramePr>
        <p:xfrm>
          <a:off x="8519727" y="1363582"/>
          <a:ext cx="323596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82" name="Equation" r:id="rId14" imgW="133210" imgH="237969" progId="Equation.DSMT4">
                  <p:embed/>
                </p:oleObj>
              </mc:Choice>
              <mc:Fallback>
                <p:oleObj name="Equation" r:id="rId14" imgW="133210" imgH="237969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519727" y="1363582"/>
                        <a:ext cx="323596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3FC5E1F4-70CB-42DF-8A12-C8E0A80251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4384573"/>
              </p:ext>
            </p:extLst>
          </p:nvPr>
        </p:nvGraphicFramePr>
        <p:xfrm>
          <a:off x="9957294" y="1456222"/>
          <a:ext cx="393369" cy="496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83" name="Equation" r:id="rId16" imgW="181094" imgH="228608" progId="Equation.DSMT4">
                  <p:embed/>
                </p:oleObj>
              </mc:Choice>
              <mc:Fallback>
                <p:oleObj name="Equation" r:id="rId16" imgW="181094" imgH="228608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9957294" y="1456222"/>
                        <a:ext cx="393369" cy="496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55A77978-25E2-41B0-B6A0-8C637EAD89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1858327"/>
              </p:ext>
            </p:extLst>
          </p:nvPr>
        </p:nvGraphicFramePr>
        <p:xfrm>
          <a:off x="2819299" y="1684180"/>
          <a:ext cx="385762" cy="5672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84" name="Equation" r:id="rId18" imgW="162012" imgH="237969" progId="Equation.DSMT4">
                  <p:embed/>
                </p:oleObj>
              </mc:Choice>
              <mc:Fallback>
                <p:oleObj name="Equation" r:id="rId18" imgW="162012" imgH="237969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819299" y="1684180"/>
                        <a:ext cx="385762" cy="5672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BCCB1105-E81C-4A36-BB61-7EA6D70F16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2342901"/>
              </p:ext>
            </p:extLst>
          </p:nvPr>
        </p:nvGraphicFramePr>
        <p:xfrm>
          <a:off x="4267015" y="1805715"/>
          <a:ext cx="409575" cy="4468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85" name="Equation" r:id="rId20" imgW="209536" imgH="228608" progId="Equation.DSMT4">
                  <p:embed/>
                </p:oleObj>
              </mc:Choice>
              <mc:Fallback>
                <p:oleObj name="Equation" r:id="rId20" imgW="209536" imgH="228608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267015" y="1805715"/>
                        <a:ext cx="409575" cy="4468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95B08024-38D4-42FC-9572-E89D7DB680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2079979"/>
              </p:ext>
            </p:extLst>
          </p:nvPr>
        </p:nvGraphicFramePr>
        <p:xfrm>
          <a:off x="3882471" y="2362618"/>
          <a:ext cx="3798568" cy="526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86" name="Equation" r:id="rId22" imgW="1647843" imgH="228608" progId="Equation.DSMT4">
                  <p:embed/>
                </p:oleObj>
              </mc:Choice>
              <mc:Fallback>
                <p:oleObj name="Equation" r:id="rId22" imgW="1647843" imgH="228608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882471" y="2362618"/>
                        <a:ext cx="3798568" cy="5269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PA-文本框 5">
            <a:extLst>
              <a:ext uri="{FF2B5EF4-FFF2-40B4-BE49-F238E27FC236}">
                <a16:creationId xmlns:a16="http://schemas.microsoft.com/office/drawing/2014/main" id="{CF7229E3-F113-404B-A9EE-D4CB0AB1A8A8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632418" y="2923492"/>
            <a:ext cx="10453451" cy="3893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zh-CN" altLang="en-US" sz="1600"/>
              <a:t>而</a:t>
            </a:r>
            <a:r>
              <a:rPr lang="en-US" altLang="zh-CN" sz="1600"/>
              <a:t>LED</a:t>
            </a:r>
            <a:r>
              <a:rPr lang="zh-CN" altLang="en-US" sz="1600"/>
              <a:t>熄灭时功率近似为</a:t>
            </a:r>
            <a:r>
              <a:rPr lang="en-US" altLang="zh-CN" sz="1600"/>
              <a:t>0</a:t>
            </a:r>
            <a:endParaRPr lang="zh-CN" altLang="zh-CN" sz="1600"/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017F1173-C38B-4D08-96AD-7166F77F99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3335646"/>
              </p:ext>
            </p:extLst>
          </p:nvPr>
        </p:nvGraphicFramePr>
        <p:xfrm>
          <a:off x="4890934" y="3383860"/>
          <a:ext cx="1781641" cy="45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87" name="Equation" r:id="rId24" imgW="905108" imgH="228608" progId="Equation.DSMT4">
                  <p:embed/>
                </p:oleObj>
              </mc:Choice>
              <mc:Fallback>
                <p:oleObj name="Equation" r:id="rId24" imgW="905108" imgH="228608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890934" y="3383860"/>
                        <a:ext cx="1781641" cy="45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PA-文本框 5">
            <a:extLst>
              <a:ext uri="{FF2B5EF4-FFF2-40B4-BE49-F238E27FC236}">
                <a16:creationId xmlns:a16="http://schemas.microsoft.com/office/drawing/2014/main" id="{2885C452-C898-44E4-A68F-56864DA9382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32418" y="3939413"/>
            <a:ext cx="10453451" cy="7094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zh-CN" altLang="en-US" sz="1600"/>
              <a:t>此处使用平均功率量化</a:t>
            </a:r>
            <a:r>
              <a:rPr lang="en-US" altLang="zh-CN" sz="1600"/>
              <a:t>LED</a:t>
            </a:r>
            <a:r>
              <a:rPr lang="zh-CN" altLang="en-US" sz="1600"/>
              <a:t>的亮度，平均功率越大，则</a:t>
            </a:r>
            <a:r>
              <a:rPr lang="en-US" altLang="zh-CN" sz="1600"/>
              <a:t>LED</a:t>
            </a:r>
            <a:r>
              <a:rPr lang="zh-CN" altLang="en-US" sz="1600"/>
              <a:t>灯亮度越高。</a:t>
            </a:r>
            <a:endParaRPr lang="en-US" altLang="zh-CN" sz="1600"/>
          </a:p>
          <a:p>
            <a:r>
              <a:rPr lang="zh-CN" altLang="en-US" sz="1600"/>
              <a:t>一个周期内</a:t>
            </a:r>
            <a:r>
              <a:rPr lang="en-US" altLang="zh-CN" sz="1600"/>
              <a:t>LED</a:t>
            </a:r>
            <a:r>
              <a:rPr lang="zh-CN" altLang="en-US" sz="1600"/>
              <a:t>的平均功率为</a:t>
            </a:r>
            <a:endParaRPr lang="zh-CN" altLang="zh-CN" sz="1600"/>
          </a:p>
        </p:txBody>
      </p: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3A1A26C1-1AB8-4D7E-8873-EBA88ADF0D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2716377"/>
              </p:ext>
            </p:extLst>
          </p:nvPr>
        </p:nvGraphicFramePr>
        <p:xfrm>
          <a:off x="4890934" y="4686663"/>
          <a:ext cx="1681461" cy="7232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88" name="Equation" r:id="rId26" imgW="886026" imgH="380894" progId="Equation.DSMT4">
                  <p:embed/>
                </p:oleObj>
              </mc:Choice>
              <mc:Fallback>
                <p:oleObj name="Equation" r:id="rId26" imgW="886026" imgH="380894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4890934" y="4686663"/>
                        <a:ext cx="1681461" cy="7232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PA-文本框 5">
            <a:extLst>
              <a:ext uri="{FF2B5EF4-FFF2-40B4-BE49-F238E27FC236}">
                <a16:creationId xmlns:a16="http://schemas.microsoft.com/office/drawing/2014/main" id="{91E8E1C6-16CD-4DE0-8D92-2F7818434162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55030" y="5502436"/>
            <a:ext cx="10453451" cy="3893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zh-CN" altLang="en-US" sz="1600"/>
              <a:t>通过控制</a:t>
            </a:r>
            <a:r>
              <a:rPr lang="en-US" altLang="zh-CN" sz="1600"/>
              <a:t>PWM</a:t>
            </a:r>
            <a:r>
              <a:rPr lang="zh-CN" altLang="en-US" sz="1600"/>
              <a:t>的占空比，即可控制</a:t>
            </a:r>
            <a:r>
              <a:rPr lang="en-US" altLang="zh-CN" sz="1600"/>
              <a:t>LED</a:t>
            </a:r>
            <a:r>
              <a:rPr lang="zh-CN" altLang="en-US" sz="1600"/>
              <a:t>点亮时间，最终改变其亮度。</a:t>
            </a:r>
            <a:endParaRPr lang="zh-CN" altLang="zh-CN" sz="1600"/>
          </a:p>
        </p:txBody>
      </p:sp>
    </p:spTree>
    <p:extLst>
      <p:ext uri="{BB962C8B-B14F-4D97-AF65-F5344CB8AC3E}">
        <p14:creationId xmlns:p14="http://schemas.microsoft.com/office/powerpoint/2010/main" val="1862561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Char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825557E-601A-41F5-BDB7-613F85FA87E2}"/>
              </a:ext>
            </a:extLst>
          </p:cNvPr>
          <p:cNvGrpSpPr/>
          <p:nvPr/>
        </p:nvGrpSpPr>
        <p:grpSpPr>
          <a:xfrm>
            <a:off x="482600" y="1543767"/>
            <a:ext cx="11226800" cy="3770466"/>
            <a:chOff x="482600" y="981075"/>
            <a:chExt cx="11226800" cy="3770466"/>
          </a:xfrm>
        </p:grpSpPr>
        <p:sp>
          <p:nvSpPr>
            <p:cNvPr id="2" name="矩形: 对角圆角 1">
              <a:extLst>
                <a:ext uri="{FF2B5EF4-FFF2-40B4-BE49-F238E27FC236}">
                  <a16:creationId xmlns:a16="http://schemas.microsoft.com/office/drawing/2014/main" id="{10B588B5-A5A0-428D-9822-DA726FB33C99}"/>
                </a:ext>
              </a:extLst>
            </p:cNvPr>
            <p:cNvSpPr/>
            <p:nvPr/>
          </p:nvSpPr>
          <p:spPr>
            <a:xfrm>
              <a:off x="482600" y="981075"/>
              <a:ext cx="11226800" cy="3691072"/>
            </a:xfrm>
            <a:prstGeom prst="round2DiagRect">
              <a:avLst/>
            </a:prstGeom>
            <a:solidFill>
              <a:schemeClr val="bg1"/>
            </a:solidFill>
            <a:ln>
              <a:gradFill>
                <a:gsLst>
                  <a:gs pos="45000">
                    <a:schemeClr val="accent2"/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</a:gradFill>
            </a:ln>
            <a:effectLst>
              <a:outerShdw blurRad="127000" dist="635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0DD4C794-7A83-4673-A011-F182F8491995}"/>
                </a:ext>
              </a:extLst>
            </p:cNvPr>
            <p:cNvGrpSpPr/>
            <p:nvPr/>
          </p:nvGrpSpPr>
          <p:grpSpPr>
            <a:xfrm>
              <a:off x="507793" y="1280160"/>
              <a:ext cx="10860738" cy="3471381"/>
              <a:chOff x="443388" y="1280160"/>
              <a:chExt cx="10860738" cy="3471381"/>
            </a:xfrm>
          </p:grpSpPr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F7861F16-9885-4D93-8329-EF04DC49B9D7}"/>
                  </a:ext>
                </a:extLst>
              </p:cNvPr>
              <p:cNvGrpSpPr/>
              <p:nvPr/>
            </p:nvGrpSpPr>
            <p:grpSpPr>
              <a:xfrm>
                <a:off x="443388" y="1370293"/>
                <a:ext cx="3469128" cy="2264518"/>
                <a:chOff x="-15896" y="866380"/>
                <a:chExt cx="3469128" cy="2264518"/>
              </a:xfrm>
            </p:grpSpPr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11A3B8B6-46FC-4E85-9FBF-535782AF2AE4}"/>
                    </a:ext>
                  </a:extLst>
                </p:cNvPr>
                <p:cNvSpPr txBox="1"/>
                <p:nvPr/>
              </p:nvSpPr>
              <p:spPr>
                <a:xfrm>
                  <a:off x="242097" y="1191906"/>
                  <a:ext cx="3211135" cy="193899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US" altLang="zh-CN" sz="60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PWM</a:t>
                  </a:r>
                </a:p>
                <a:p>
                  <a:pPr algn="r"/>
                  <a:r>
                    <a:rPr lang="zh-CN" altLang="en-US" sz="6000">
                      <a:solidFill>
                        <a:schemeClr val="accent1"/>
                      </a:solidFill>
                      <a:latin typeface="+mj-ea"/>
                      <a:ea typeface="+mj-ea"/>
                    </a:rPr>
                    <a:t>输出原理</a:t>
                  </a:r>
                </a:p>
              </p:txBody>
            </p:sp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B10E2737-D3EA-4121-98D2-DDEDE22C7214}"/>
                    </a:ext>
                  </a:extLst>
                </p:cNvPr>
                <p:cNvSpPr txBox="1"/>
                <p:nvPr/>
              </p:nvSpPr>
              <p:spPr>
                <a:xfrm>
                  <a:off x="-15896" y="866380"/>
                  <a:ext cx="1093569" cy="1200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7200">
                      <a:ln>
                        <a:solidFill>
                          <a:schemeClr val="accent1"/>
                        </a:solidFill>
                      </a:ln>
                      <a:noFill/>
                      <a:latin typeface="+mj-ea"/>
                      <a:ea typeface="+mj-ea"/>
                    </a:rPr>
                    <a:t>“</a:t>
                  </a:r>
                </a:p>
              </p:txBody>
            </p:sp>
          </p:grp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A342D13-453A-4B14-BAAD-97B4A2AA40D0}"/>
                  </a:ext>
                </a:extLst>
              </p:cNvPr>
              <p:cNvSpPr txBox="1"/>
              <p:nvPr/>
            </p:nvSpPr>
            <p:spPr>
              <a:xfrm>
                <a:off x="719441" y="3551212"/>
                <a:ext cx="157927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7200">
                    <a:ln w="3175">
                      <a:solidFill>
                        <a:schemeClr val="accent1"/>
                      </a:solidFill>
                    </a:ln>
                    <a:blipFill>
                      <a:blip r:embed="rId4"/>
                      <a:stretch>
                        <a:fillRect/>
                      </a:stretch>
                    </a:blipFill>
                    <a:latin typeface="+mj-ea"/>
                    <a:ea typeface="+mj-ea"/>
                  </a:rPr>
                  <a:t>9.3</a:t>
                </a:r>
                <a:endParaRPr lang="zh-CN" altLang="en-US" sz="7200">
                  <a:ln w="3175">
                    <a:solidFill>
                      <a:schemeClr val="accent1"/>
                    </a:solidFill>
                  </a:ln>
                  <a:blipFill>
                    <a:blip r:embed="rId4"/>
                    <a:stretch>
                      <a:fillRect/>
                    </a:stretch>
                  </a:blipFill>
                  <a:latin typeface="+mj-ea"/>
                  <a:ea typeface="+mj-ea"/>
                </a:endParaRPr>
              </a:p>
            </p:txBody>
          </p: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79BCB92C-26C8-47AE-83C4-E0E6001359C6}"/>
                  </a:ext>
                </a:extLst>
              </p:cNvPr>
              <p:cNvCxnSpPr>
                <a:cxnSpLocks/>
                <a:endCxn id="35" idx="1"/>
              </p:cNvCxnSpPr>
              <p:nvPr/>
            </p:nvCxnSpPr>
            <p:spPr>
              <a:xfrm flipV="1">
                <a:off x="2863479" y="4429529"/>
                <a:ext cx="6652087" cy="7777"/>
              </a:xfrm>
              <a:prstGeom prst="line">
                <a:avLst/>
              </a:prstGeom>
              <a:ln w="6350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F3BDCD70-4ED7-4B58-B4EA-97B5766A2ED8}"/>
                  </a:ext>
                </a:extLst>
              </p:cNvPr>
              <p:cNvGrpSpPr/>
              <p:nvPr/>
            </p:nvGrpSpPr>
            <p:grpSpPr>
              <a:xfrm>
                <a:off x="2863479" y="4125108"/>
                <a:ext cx="1685737" cy="192317"/>
                <a:chOff x="2205551" y="1812089"/>
                <a:chExt cx="952517" cy="108668"/>
              </a:xfrm>
            </p:grpSpPr>
            <p:sp>
              <p:nvSpPr>
                <p:cNvPr id="28" name="等腰三角形 27">
                  <a:extLst>
                    <a:ext uri="{FF2B5EF4-FFF2-40B4-BE49-F238E27FC236}">
                      <a16:creationId xmlns:a16="http://schemas.microsoft.com/office/drawing/2014/main" id="{1716C571-C917-4278-9C5E-B42CBAA662AC}"/>
                    </a:ext>
                  </a:extLst>
                </p:cNvPr>
                <p:cNvSpPr/>
                <p:nvPr/>
              </p:nvSpPr>
              <p:spPr>
                <a:xfrm rot="5400000" flipH="1">
                  <a:off x="2198057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84945E56-71FD-4574-B8AF-0AB9430B87F1}"/>
                    </a:ext>
                  </a:extLst>
                </p:cNvPr>
                <p:cNvSpPr/>
                <p:nvPr/>
              </p:nvSpPr>
              <p:spPr>
                <a:xfrm rot="5400000" flipH="1">
                  <a:off x="236982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等腰三角形 29">
                  <a:extLst>
                    <a:ext uri="{FF2B5EF4-FFF2-40B4-BE49-F238E27FC236}">
                      <a16:creationId xmlns:a16="http://schemas.microsoft.com/office/drawing/2014/main" id="{DB47E230-B6F4-445D-83D6-319866970D69}"/>
                    </a:ext>
                  </a:extLst>
                </p:cNvPr>
                <p:cNvSpPr/>
                <p:nvPr/>
              </p:nvSpPr>
              <p:spPr>
                <a:xfrm rot="5400000" flipH="1">
                  <a:off x="2541593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等腰三角形 30">
                  <a:extLst>
                    <a:ext uri="{FF2B5EF4-FFF2-40B4-BE49-F238E27FC236}">
                      <a16:creationId xmlns:a16="http://schemas.microsoft.com/office/drawing/2014/main" id="{0AE4CDED-8F3C-41C3-A316-F899AB2117F2}"/>
                    </a:ext>
                  </a:extLst>
                </p:cNvPr>
                <p:cNvSpPr/>
                <p:nvPr/>
              </p:nvSpPr>
              <p:spPr>
                <a:xfrm rot="5400000" flipH="1">
                  <a:off x="2713361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等腰三角形 31">
                  <a:extLst>
                    <a:ext uri="{FF2B5EF4-FFF2-40B4-BE49-F238E27FC236}">
                      <a16:creationId xmlns:a16="http://schemas.microsoft.com/office/drawing/2014/main" id="{9379EE45-C7FC-47D7-A570-2F20CBDCD51F}"/>
                    </a:ext>
                  </a:extLst>
                </p:cNvPr>
                <p:cNvSpPr/>
                <p:nvPr/>
              </p:nvSpPr>
              <p:spPr>
                <a:xfrm rot="5400000" flipH="1">
                  <a:off x="2885129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等腰三角形 32">
                  <a:extLst>
                    <a:ext uri="{FF2B5EF4-FFF2-40B4-BE49-F238E27FC236}">
                      <a16:creationId xmlns:a16="http://schemas.microsoft.com/office/drawing/2014/main" id="{8B93F476-0A58-4409-BDB9-B42AC0947C35}"/>
                    </a:ext>
                  </a:extLst>
                </p:cNvPr>
                <p:cNvSpPr/>
                <p:nvPr/>
              </p:nvSpPr>
              <p:spPr>
                <a:xfrm rot="5400000" flipH="1">
                  <a:off x="3056895" y="1819583"/>
                  <a:ext cx="108668" cy="93679"/>
                </a:xfrm>
                <a:prstGeom prst="triangle">
                  <a:avLst/>
                </a:pr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3D456A9-D5DA-4A6D-A38F-2A29E2192823}"/>
                  </a:ext>
                </a:extLst>
              </p:cNvPr>
              <p:cNvSpPr txBox="1"/>
              <p:nvPr/>
            </p:nvSpPr>
            <p:spPr>
              <a:xfrm>
                <a:off x="9515566" y="4275640"/>
                <a:ext cx="17885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400">
                    <a:solidFill>
                      <a:schemeClr val="accent1">
                        <a:lumMod val="75000"/>
                      </a:schemeClr>
                    </a:solidFill>
                    <a:latin typeface="+mn-ea"/>
                  </a:rPr>
                  <a:t> </a:t>
                </a:r>
                <a:endParaRPr lang="zh-CN" altLang="en-US" sz="1400">
                  <a:solidFill>
                    <a:schemeClr val="accent1">
                      <a:lumMod val="75000"/>
                    </a:schemeClr>
                  </a:solidFill>
                  <a:latin typeface="+mn-ea"/>
                </a:endParaRP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CA1FE248-5B87-4FEC-A06B-8EC2FA06E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99027" y="1280160"/>
                <a:ext cx="0" cy="2961161"/>
              </a:xfrm>
              <a:prstGeom prst="line">
                <a:avLst/>
              </a:prstGeom>
              <a:ln w="9525" cap="rnd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" name="PA-文本框 5">
            <a:extLst>
              <a:ext uri="{FF2B5EF4-FFF2-40B4-BE49-F238E27FC236}">
                <a16:creationId xmlns:a16="http://schemas.microsoft.com/office/drawing/2014/main" id="{59EFEEFB-DC68-45FA-AF3C-064DEC14C7F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028220" y="2073075"/>
            <a:ext cx="5516629" cy="230986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20"/>
            </a:lvl1pPr>
          </a:lstStyle>
          <a:p>
            <a:r>
              <a:rPr lang="zh-CN" altLang="en-US" sz="1600"/>
              <a:t>在单片机中，输出</a:t>
            </a:r>
            <a:r>
              <a:rPr lang="en-US" altLang="zh-CN" sz="1600"/>
              <a:t>PWM</a:t>
            </a:r>
            <a:r>
              <a:rPr lang="zh-CN" altLang="en-US" sz="1600"/>
              <a:t>的方法有很多。例如，可以利用软件延时方法，先让单片机输出高电平并延时，再将该</a:t>
            </a:r>
            <a:r>
              <a:rPr lang="en-US" altLang="zh-CN" sz="1600"/>
              <a:t>I/O</a:t>
            </a:r>
            <a:r>
              <a:rPr lang="zh-CN" altLang="en-US" sz="1600"/>
              <a:t>引脚输出电平翻转为低电平，再延时。不断重复上述操作，即可实现</a:t>
            </a:r>
            <a:r>
              <a:rPr lang="en-US" altLang="zh-CN" sz="1600"/>
              <a:t>PWM</a:t>
            </a:r>
            <a:r>
              <a:rPr lang="zh-CN" altLang="en-US" sz="1600"/>
              <a:t>输出。因此本章实例采用定时器中断的方式控制</a:t>
            </a:r>
            <a:r>
              <a:rPr lang="en-US" altLang="zh-CN" sz="1600"/>
              <a:t>I/O</a:t>
            </a:r>
            <a:r>
              <a:rPr lang="zh-CN" altLang="en-US" sz="1600"/>
              <a:t>引脚的电平状态，用软件模拟输出</a:t>
            </a:r>
            <a:r>
              <a:rPr lang="en-US" altLang="zh-CN" sz="1600"/>
              <a:t>PWM</a:t>
            </a:r>
            <a:r>
              <a:rPr lang="zh-CN" altLang="en-US" sz="1600"/>
              <a:t>信号。呼吸灯实现分为两步：</a:t>
            </a:r>
            <a:r>
              <a:rPr lang="zh-CN" altLang="en-US" sz="1600">
                <a:solidFill>
                  <a:srgbClr val="303B8F"/>
                </a:solidFill>
              </a:rPr>
              <a:t>首先实现</a:t>
            </a:r>
            <a:r>
              <a:rPr lang="en-US" altLang="zh-CN" sz="1600">
                <a:solidFill>
                  <a:srgbClr val="303B8F"/>
                </a:solidFill>
              </a:rPr>
              <a:t>PWM</a:t>
            </a:r>
            <a:r>
              <a:rPr lang="zh-CN" altLang="en-US" sz="1600">
                <a:solidFill>
                  <a:srgbClr val="303B8F"/>
                </a:solidFill>
              </a:rPr>
              <a:t>输出，其次是按照规律调整</a:t>
            </a:r>
            <a:r>
              <a:rPr lang="en-US" altLang="zh-CN" sz="1600">
                <a:solidFill>
                  <a:srgbClr val="303B8F"/>
                </a:solidFill>
              </a:rPr>
              <a:t>PWM</a:t>
            </a:r>
            <a:r>
              <a:rPr lang="zh-CN" altLang="en-US" sz="1600">
                <a:solidFill>
                  <a:srgbClr val="303B8F"/>
                </a:solidFill>
              </a:rPr>
              <a:t>占空比</a:t>
            </a:r>
            <a:r>
              <a:rPr lang="zh-CN" altLang="en-US" sz="160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5479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69c5873eb691fab2489a7b6bb3fa0f9e">
            <a:hlinkClick r:id="" action="ppaction://media"/>
            <a:extLst>
              <a:ext uri="{FF2B5EF4-FFF2-40B4-BE49-F238E27FC236}">
                <a16:creationId xmlns:a16="http://schemas.microsoft.com/office/drawing/2014/main" id="{B36B2E43-E42E-4A91-A845-01C55F36E3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Char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682EDE0-7C12-4F2C-A96E-5DE13C651B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75" y="1409699"/>
            <a:ext cx="5092300" cy="382221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08C5567-1CA4-4FCA-95CD-A1B0E3C5C6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3177" y="1409699"/>
            <a:ext cx="5472575" cy="3822213"/>
          </a:xfrm>
          <a:prstGeom prst="rect">
            <a:avLst/>
          </a:prstGeom>
        </p:spPr>
      </p:pic>
      <p:sp>
        <p:nvSpPr>
          <p:cNvPr id="8" name="PA-文本框 4">
            <a:extLst>
              <a:ext uri="{FF2B5EF4-FFF2-40B4-BE49-F238E27FC236}">
                <a16:creationId xmlns:a16="http://schemas.microsoft.com/office/drawing/2014/main" id="{49A9CC14-0C72-473B-BC9A-42975969EE9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986294" y="636683"/>
            <a:ext cx="43460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/>
              <a:t>定时器模式</a:t>
            </a:r>
            <a:r>
              <a:rPr lang="en-US" altLang="zh-CN" sz="2000"/>
              <a:t>1</a:t>
            </a:r>
            <a:r>
              <a:rPr lang="zh-CN" altLang="en-US" sz="2000"/>
              <a:t>，</a:t>
            </a:r>
            <a:r>
              <a:rPr lang="en-US" altLang="zh-CN" sz="2000"/>
              <a:t>100μs</a:t>
            </a:r>
            <a:r>
              <a:rPr lang="zh-CN" altLang="en-US" sz="2000"/>
              <a:t>溢出，手动重载</a:t>
            </a:r>
          </a:p>
        </p:txBody>
      </p:sp>
      <p:sp>
        <p:nvSpPr>
          <p:cNvPr id="9" name="PA-文本框 4">
            <a:extLst>
              <a:ext uri="{FF2B5EF4-FFF2-40B4-BE49-F238E27FC236}">
                <a16:creationId xmlns:a16="http://schemas.microsoft.com/office/drawing/2014/main" id="{99C95541-CCF2-4B1D-B273-3D1A4E304B4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7025672" y="663826"/>
            <a:ext cx="43460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/>
              <a:t>定时器模式</a:t>
            </a:r>
            <a:r>
              <a:rPr lang="en-US" altLang="zh-CN" sz="2000"/>
              <a:t>2</a:t>
            </a:r>
            <a:r>
              <a:rPr lang="zh-CN" altLang="en-US" sz="2000"/>
              <a:t>，</a:t>
            </a:r>
            <a:r>
              <a:rPr lang="en-US" altLang="zh-CN" sz="2000"/>
              <a:t>100μs</a:t>
            </a:r>
            <a:r>
              <a:rPr lang="zh-CN" altLang="en-US" sz="2000"/>
              <a:t>溢出，自动重载</a:t>
            </a:r>
          </a:p>
        </p:txBody>
      </p:sp>
    </p:spTree>
    <p:extLst>
      <p:ext uri="{BB962C8B-B14F-4D97-AF65-F5344CB8AC3E}">
        <p14:creationId xmlns:p14="http://schemas.microsoft.com/office/powerpoint/2010/main" val="3873560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Moderate&quot;,&quot;Name&quot;:&quot;适中&quot;,&quot;Kind&quot;:&quot;System&quot;,&quot;OldGuidesSetting&quot;:{&quot;HeaderHeight&quot;:13.0,&quot;FooterHeight&quot;:6.0,&quot;SideMargin&quot;:4.0,&quot;TopMargin&quot;:0.0,&quot;BottomMargin&quot;:0.0,&quot;IntervalMargin&quot;:1.5}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替换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303B8F"/>
      </a:accent1>
      <a:accent2>
        <a:srgbClr val="FE7F6E"/>
      </a:accent2>
      <a:accent3>
        <a:srgbClr val="CCD1E4"/>
      </a:accent3>
      <a:accent4>
        <a:srgbClr val="FEECE9"/>
      </a:accent4>
      <a:accent5>
        <a:srgbClr val="FFF4EF"/>
      </a:accent5>
      <a:accent6>
        <a:srgbClr val="62A39F"/>
      </a:accent6>
      <a:hlink>
        <a:srgbClr val="6EAC1C"/>
      </a:hlink>
      <a:folHlink>
        <a:srgbClr val="B26B02"/>
      </a:folHlink>
    </a:clrScheme>
    <a:fontScheme name="Ali">
      <a:majorFont>
        <a:latin typeface="优设好身体"/>
        <a:ea typeface="阿里巴巴普惠体 B"/>
        <a:cs typeface=""/>
      </a:majorFont>
      <a:minorFont>
        <a:latin typeface="优设好身体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第5讲-外部中断实验</Template>
  <TotalTime>4054</TotalTime>
  <Words>633</Words>
  <Application>Microsoft Office PowerPoint</Application>
  <PresentationFormat>宽屏</PresentationFormat>
  <Paragraphs>70</Paragraphs>
  <Slides>12</Slides>
  <Notes>12</Notes>
  <HiddenSlides>0</HiddenSlides>
  <MMClips>1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阿里巴巴普惠体 B</vt:lpstr>
      <vt:lpstr>阿里巴巴普惠体 R</vt:lpstr>
      <vt:lpstr>等线</vt:lpstr>
      <vt:lpstr>优设好身体</vt:lpstr>
      <vt:lpstr>Arial</vt:lpstr>
      <vt:lpstr>Cambria Math</vt:lpstr>
      <vt:lpstr>Office 主题​​</vt:lpstr>
      <vt:lpstr>Visio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健辉 李</dc:creator>
  <cp:lastModifiedBy>健辉 李</cp:lastModifiedBy>
  <cp:revision>23</cp:revision>
  <dcterms:created xsi:type="dcterms:W3CDTF">2022-07-22T11:22:29Z</dcterms:created>
  <dcterms:modified xsi:type="dcterms:W3CDTF">2023-04-06T03:13:41Z</dcterms:modified>
</cp:coreProperties>
</file>

<file path=docProps/thumbnail.jpeg>
</file>